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78" r:id="rId2"/>
    <p:sldId id="386" r:id="rId3"/>
    <p:sldId id="384" r:id="rId4"/>
    <p:sldId id="385" r:id="rId5"/>
    <p:sldId id="387" r:id="rId6"/>
    <p:sldId id="389" r:id="rId7"/>
    <p:sldId id="390" r:id="rId8"/>
    <p:sldId id="391" r:id="rId9"/>
    <p:sldId id="392" r:id="rId10"/>
    <p:sldId id="396" r:id="rId11"/>
    <p:sldId id="398" r:id="rId12"/>
    <p:sldId id="429" r:id="rId13"/>
    <p:sldId id="428" r:id="rId14"/>
    <p:sldId id="430" r:id="rId15"/>
    <p:sldId id="400" r:id="rId16"/>
    <p:sldId id="399" r:id="rId17"/>
    <p:sldId id="433" r:id="rId18"/>
    <p:sldId id="432" r:id="rId19"/>
    <p:sldId id="426" r:id="rId20"/>
    <p:sldId id="403" r:id="rId21"/>
    <p:sldId id="434" r:id="rId22"/>
    <p:sldId id="404" r:id="rId23"/>
    <p:sldId id="405" r:id="rId24"/>
    <p:sldId id="406" r:id="rId25"/>
    <p:sldId id="407" r:id="rId26"/>
    <p:sldId id="410" r:id="rId27"/>
    <p:sldId id="346" r:id="rId28"/>
    <p:sldId id="382" r:id="rId29"/>
    <p:sldId id="388" r:id="rId3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484" autoAdjust="0"/>
  </p:normalViewPr>
  <p:slideViewPr>
    <p:cSldViewPr>
      <p:cViewPr>
        <p:scale>
          <a:sx n="73" d="100"/>
          <a:sy n="73" d="100"/>
        </p:scale>
        <p:origin x="-1890" y="-9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EA0EB8-8DEA-4670-875F-8BD81FE67542}"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tr-TR"/>
        </a:p>
      </dgm:t>
    </dgm:pt>
    <dgm:pt modelId="{1DADB293-146F-4554-BDD5-6523F5A17EFF}">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2000" dirty="0" smtClean="0">
              <a:latin typeface="+mn-lt"/>
              <a:cs typeface="Arial" pitchFamily="34" charset="0"/>
            </a:rPr>
            <a:t>Çevre İzinleri Şube Müdürlüğü</a:t>
          </a:r>
        </a:p>
        <a:p>
          <a:pPr defTabSz="1066800">
            <a:lnSpc>
              <a:spcPct val="90000"/>
            </a:lnSpc>
          </a:pPr>
          <a:endParaRPr lang="tr-TR" sz="2000" dirty="0">
            <a:latin typeface="+mn-lt"/>
          </a:endParaRPr>
        </a:p>
      </dgm:t>
    </dgm:pt>
    <dgm:pt modelId="{A723EA09-C68E-4443-8F53-21EE0D980F4D}" type="parTrans" cxnId="{B1396AAD-4F6E-428E-B5A8-410B7FBEC86F}">
      <dgm:prSet/>
      <dgm:spPr/>
      <dgm:t>
        <a:bodyPr/>
        <a:lstStyle/>
        <a:p>
          <a:endParaRPr lang="tr-TR"/>
        </a:p>
      </dgm:t>
    </dgm:pt>
    <dgm:pt modelId="{4C392F67-DBCD-45FD-B343-C4F73BFB0C2C}" type="sibTrans" cxnId="{B1396AAD-4F6E-428E-B5A8-410B7FBEC86F}">
      <dgm:prSet/>
      <dgm:spPr/>
      <dgm:t>
        <a:bodyPr/>
        <a:lstStyle/>
        <a:p>
          <a:endParaRPr lang="tr-TR"/>
        </a:p>
      </dgm:t>
    </dgm:pt>
    <dgm:pt modelId="{1F948D44-C2D4-4C7C-BF86-98F210769B98}">
      <dgm:prSet phldrT="[Metin]" custT="1"/>
      <dgm:spPr/>
      <dgm:t>
        <a:bodyPr/>
        <a:lstStyle/>
        <a:p>
          <a:pPr marL="171450" indent="0" defTabSz="844550">
            <a:lnSpc>
              <a:spcPct val="90000"/>
            </a:lnSpc>
            <a:spcBef>
              <a:spcPct val="0"/>
            </a:spcBef>
            <a:spcAft>
              <a:spcPct val="15000"/>
            </a:spcAft>
            <a:buNone/>
          </a:pPr>
          <a:r>
            <a:rPr lang="tr-TR" sz="2000" dirty="0" smtClean="0">
              <a:latin typeface="+mn-lt"/>
            </a:rPr>
            <a:t>Belge Güncellenmesi</a:t>
          </a:r>
          <a:endParaRPr lang="tr-TR" sz="2000" dirty="0">
            <a:latin typeface="+mn-lt"/>
          </a:endParaRPr>
        </a:p>
      </dgm:t>
    </dgm:pt>
    <dgm:pt modelId="{ABE13B70-8F1A-4691-882E-085236F8C22A}" type="parTrans" cxnId="{983173C9-4145-495F-8DAA-813FE3708F97}">
      <dgm:prSet/>
      <dgm:spPr/>
      <dgm:t>
        <a:bodyPr/>
        <a:lstStyle/>
        <a:p>
          <a:endParaRPr lang="tr-TR"/>
        </a:p>
      </dgm:t>
    </dgm:pt>
    <dgm:pt modelId="{EE28294A-1194-4E06-BFFC-437279522E46}" type="sibTrans" cxnId="{983173C9-4145-495F-8DAA-813FE3708F97}">
      <dgm:prSet/>
      <dgm:spPr/>
      <dgm:t>
        <a:bodyPr/>
        <a:lstStyle/>
        <a:p>
          <a:endParaRPr lang="tr-TR"/>
        </a:p>
      </dgm:t>
    </dgm:pt>
    <dgm:pt modelId="{CF18C359-DB92-4059-AB60-69CAC34FB8EF}">
      <dgm:prSet phldrT="[Metin]" custT="1"/>
      <dgm:spPr/>
      <dgm:t>
        <a:bodyPr/>
        <a:lstStyle/>
        <a:p>
          <a:r>
            <a:rPr lang="tr-TR" sz="2000" dirty="0" smtClean="0"/>
            <a:t>Çevre Denetimi Şube Müdürlüğü</a:t>
          </a:r>
          <a:endParaRPr lang="tr-TR" sz="2000" dirty="0"/>
        </a:p>
      </dgm:t>
    </dgm:pt>
    <dgm:pt modelId="{4D390249-531F-4836-A991-3A5928368563}" type="parTrans" cxnId="{534BD866-AC60-4895-A3B6-F28C58332DBE}">
      <dgm:prSet/>
      <dgm:spPr/>
      <dgm:t>
        <a:bodyPr/>
        <a:lstStyle/>
        <a:p>
          <a:endParaRPr lang="tr-TR"/>
        </a:p>
      </dgm:t>
    </dgm:pt>
    <dgm:pt modelId="{4BB1D868-EF78-41AC-BDAB-DA97E0EA264E}" type="sibTrans" cxnId="{534BD866-AC60-4895-A3B6-F28C58332DBE}">
      <dgm:prSet/>
      <dgm:spPr/>
      <dgm:t>
        <a:bodyPr/>
        <a:lstStyle/>
        <a:p>
          <a:endParaRPr lang="tr-TR"/>
        </a:p>
      </dgm:t>
    </dgm:pt>
    <dgm:pt modelId="{52707DA5-A40C-4578-A07C-CCFFE0F322F8}">
      <dgm:prSet phldrT="[Metin]" custT="1"/>
      <dgm:spPr/>
      <dgm:t>
        <a:bodyPr/>
        <a:lstStyle/>
        <a:p>
          <a:r>
            <a:rPr lang="tr-TR" sz="2000" dirty="0" smtClean="0"/>
            <a:t>Araçların Egzoz </a:t>
          </a:r>
          <a:r>
            <a:rPr lang="tr-TR" sz="2000" dirty="0" smtClean="0"/>
            <a:t>Ölçümlerinin </a:t>
          </a:r>
          <a:r>
            <a:rPr lang="tr-TR" sz="2000" dirty="0" smtClean="0"/>
            <a:t>Saha Denetimi</a:t>
          </a:r>
          <a:endParaRPr lang="tr-TR" sz="2000" dirty="0"/>
        </a:p>
      </dgm:t>
    </dgm:pt>
    <dgm:pt modelId="{E913D977-7F9B-461E-B7CE-634F2631044C}" type="parTrans" cxnId="{E46089EB-766F-4CE7-8222-B075B7BB8554}">
      <dgm:prSet/>
      <dgm:spPr/>
      <dgm:t>
        <a:bodyPr/>
        <a:lstStyle/>
        <a:p>
          <a:endParaRPr lang="tr-TR"/>
        </a:p>
      </dgm:t>
    </dgm:pt>
    <dgm:pt modelId="{8D4E0778-7B3F-434F-9478-D8AF55465F77}" type="sibTrans" cxnId="{E46089EB-766F-4CE7-8222-B075B7BB8554}">
      <dgm:prSet/>
      <dgm:spPr/>
      <dgm:t>
        <a:bodyPr/>
        <a:lstStyle/>
        <a:p>
          <a:endParaRPr lang="tr-TR"/>
        </a:p>
      </dgm:t>
    </dgm:pt>
    <dgm:pt modelId="{DC138CA6-BF8F-4C14-9EE1-D4467D91318E}">
      <dgm:prSet phldrT="[Metin]" custT="1"/>
      <dgm:spPr/>
      <dgm:t>
        <a:bodyPr/>
        <a:lstStyle/>
        <a:p>
          <a:r>
            <a:rPr lang="tr-TR" sz="2000" dirty="0" smtClean="0"/>
            <a:t>Bilgi Teknolojileri İnsan Kaynakları Destek Hizmetleri Şube Müdürlüğü</a:t>
          </a:r>
          <a:endParaRPr lang="tr-TR" sz="2000" dirty="0"/>
        </a:p>
      </dgm:t>
    </dgm:pt>
    <dgm:pt modelId="{4375FFA0-7CD7-4BEC-87D1-4F8C3EC4FCBA}" type="parTrans" cxnId="{A1A0BBB0-C1F8-47D8-8CB6-4E55CCBC0205}">
      <dgm:prSet/>
      <dgm:spPr/>
      <dgm:t>
        <a:bodyPr/>
        <a:lstStyle/>
        <a:p>
          <a:endParaRPr lang="tr-TR"/>
        </a:p>
      </dgm:t>
    </dgm:pt>
    <dgm:pt modelId="{C3A45433-E74D-4BFF-B084-C04CCC78EFCB}" type="sibTrans" cxnId="{A1A0BBB0-C1F8-47D8-8CB6-4E55CCBC0205}">
      <dgm:prSet/>
      <dgm:spPr/>
      <dgm:t>
        <a:bodyPr/>
        <a:lstStyle/>
        <a:p>
          <a:endParaRPr lang="tr-TR"/>
        </a:p>
      </dgm:t>
    </dgm:pt>
    <dgm:pt modelId="{5E49BC78-15B3-4388-8679-EE54C5397676}">
      <dgm:prSet phldrT="[Metin]" custT="1"/>
      <dgm:spPr/>
      <dgm:t>
        <a:bodyPr/>
        <a:lstStyle/>
        <a:p>
          <a:r>
            <a:rPr lang="tr-TR" sz="2000" dirty="0" smtClean="0"/>
            <a:t>Kota Yüklenmesi ve Yetki Belgesi Ücret Ödemesi</a:t>
          </a:r>
          <a:endParaRPr lang="tr-TR" sz="2000" dirty="0"/>
        </a:p>
      </dgm:t>
    </dgm:pt>
    <dgm:pt modelId="{C061A775-9DE6-4E3C-B3DF-28FABB83C36E}" type="sibTrans" cxnId="{C2F01918-2076-47AC-84CE-54D32D6DB096}">
      <dgm:prSet/>
      <dgm:spPr/>
      <dgm:t>
        <a:bodyPr/>
        <a:lstStyle/>
        <a:p>
          <a:endParaRPr lang="tr-TR"/>
        </a:p>
      </dgm:t>
    </dgm:pt>
    <dgm:pt modelId="{98D86E78-0615-440F-9562-1CE261966DCD}" type="parTrans" cxnId="{C2F01918-2076-47AC-84CE-54D32D6DB096}">
      <dgm:prSet/>
      <dgm:spPr/>
      <dgm:t>
        <a:bodyPr/>
        <a:lstStyle/>
        <a:p>
          <a:endParaRPr lang="tr-TR"/>
        </a:p>
      </dgm:t>
    </dgm:pt>
    <dgm:pt modelId="{F4189F9A-E5A1-47B9-A84D-E53D682DEA3A}">
      <dgm:prSet phldrT="[Metin]" custT="1"/>
      <dgm:spPr/>
      <dgm:t>
        <a:bodyPr/>
        <a:lstStyle/>
        <a:p>
          <a:r>
            <a:rPr lang="tr-TR" sz="2000" dirty="0" smtClean="0"/>
            <a:t>Yetki Belgesi Bulunan Tesislerin Denetimi </a:t>
          </a:r>
          <a:endParaRPr lang="tr-TR" sz="2000" dirty="0"/>
        </a:p>
      </dgm:t>
    </dgm:pt>
    <dgm:pt modelId="{7804E322-D599-4BC2-9B48-528167E40E3A}" type="sibTrans" cxnId="{8749971E-6027-43B9-924B-6624678298D2}">
      <dgm:prSet/>
      <dgm:spPr/>
      <dgm:t>
        <a:bodyPr/>
        <a:lstStyle/>
        <a:p>
          <a:endParaRPr lang="tr-TR"/>
        </a:p>
      </dgm:t>
    </dgm:pt>
    <dgm:pt modelId="{1B1392CE-3C68-44BE-A3E9-C2FFEC1C0B67}" type="parTrans" cxnId="{8749971E-6027-43B9-924B-6624678298D2}">
      <dgm:prSet/>
      <dgm:spPr/>
      <dgm:t>
        <a:bodyPr/>
        <a:lstStyle/>
        <a:p>
          <a:endParaRPr lang="tr-TR"/>
        </a:p>
      </dgm:t>
    </dgm:pt>
    <dgm:pt modelId="{21891662-A6D4-439A-8603-6B14230D4F85}">
      <dgm:prSet phldrT="[Metin]" custT="1"/>
      <dgm:spPr/>
      <dgm:t>
        <a:bodyPr/>
        <a:lstStyle/>
        <a:p>
          <a:pPr marL="171450" indent="0" defTabSz="844550">
            <a:lnSpc>
              <a:spcPct val="90000"/>
            </a:lnSpc>
            <a:spcBef>
              <a:spcPct val="0"/>
            </a:spcBef>
            <a:spcAft>
              <a:spcPct val="15000"/>
            </a:spcAft>
            <a:buNone/>
          </a:pPr>
          <a:r>
            <a:rPr lang="tr-TR" sz="2000" dirty="0" smtClean="0">
              <a:latin typeface="+mn-lt"/>
            </a:rPr>
            <a:t>Egzoz Gazı Emisyonu Ölçüm Yetki Belgesi</a:t>
          </a:r>
          <a:endParaRPr lang="tr-TR" sz="2000" dirty="0">
            <a:latin typeface="+mn-lt"/>
          </a:endParaRPr>
        </a:p>
      </dgm:t>
    </dgm:pt>
    <dgm:pt modelId="{C24FEA6B-C755-4D3F-952E-0EE31DDF14EC}" type="sibTrans" cxnId="{0EA87B1E-106B-41C9-9042-E7FBFD80C3AF}">
      <dgm:prSet/>
      <dgm:spPr/>
      <dgm:t>
        <a:bodyPr/>
        <a:lstStyle/>
        <a:p>
          <a:endParaRPr lang="tr-TR"/>
        </a:p>
      </dgm:t>
    </dgm:pt>
    <dgm:pt modelId="{00EA30F9-8530-48D5-8F3F-B197A0D630EE}" type="parTrans" cxnId="{0EA87B1E-106B-41C9-9042-E7FBFD80C3AF}">
      <dgm:prSet/>
      <dgm:spPr/>
      <dgm:t>
        <a:bodyPr/>
        <a:lstStyle/>
        <a:p>
          <a:endParaRPr lang="tr-TR"/>
        </a:p>
      </dgm:t>
    </dgm:pt>
    <dgm:pt modelId="{80C8FD85-0B75-4E90-93FC-2339E9E3198A}" type="pres">
      <dgm:prSet presAssocID="{4DEA0EB8-8DEA-4670-875F-8BD81FE67542}" presName="linear" presStyleCnt="0">
        <dgm:presLayoutVars>
          <dgm:dir/>
          <dgm:resizeHandles val="exact"/>
        </dgm:presLayoutVars>
      </dgm:prSet>
      <dgm:spPr/>
      <dgm:t>
        <a:bodyPr/>
        <a:lstStyle/>
        <a:p>
          <a:endParaRPr lang="tr-TR"/>
        </a:p>
      </dgm:t>
    </dgm:pt>
    <dgm:pt modelId="{D169ABFA-B9DD-45DF-80F2-B0E8378FAF02}" type="pres">
      <dgm:prSet presAssocID="{1DADB293-146F-4554-BDD5-6523F5A17EFF}" presName="comp" presStyleCnt="0"/>
      <dgm:spPr/>
    </dgm:pt>
    <dgm:pt modelId="{7F4B737C-237C-48CE-B48E-C94F6C30AC3E}" type="pres">
      <dgm:prSet presAssocID="{1DADB293-146F-4554-BDD5-6523F5A17EFF}" presName="box" presStyleLbl="node1" presStyleIdx="0" presStyleCnt="3" custLinFactNeighborX="1569" custLinFactNeighborY="1242"/>
      <dgm:spPr/>
      <dgm:t>
        <a:bodyPr/>
        <a:lstStyle/>
        <a:p>
          <a:endParaRPr lang="tr-TR"/>
        </a:p>
      </dgm:t>
    </dgm:pt>
    <dgm:pt modelId="{0FCBC0EE-0434-44E1-B939-E792F2F171FA}" type="pres">
      <dgm:prSet presAssocID="{1DADB293-146F-4554-BDD5-6523F5A17EFF}"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0" r="-10000"/>
          </a:stretch>
        </a:blipFill>
      </dgm:spPr>
      <dgm:t>
        <a:bodyPr/>
        <a:lstStyle/>
        <a:p>
          <a:endParaRPr lang="tr-TR"/>
        </a:p>
      </dgm:t>
    </dgm:pt>
    <dgm:pt modelId="{04AA7EAC-6194-4634-BBCA-117C1A858C47}" type="pres">
      <dgm:prSet presAssocID="{1DADB293-146F-4554-BDD5-6523F5A17EFF}" presName="text" presStyleLbl="node1" presStyleIdx="0" presStyleCnt="3">
        <dgm:presLayoutVars>
          <dgm:bulletEnabled val="1"/>
        </dgm:presLayoutVars>
      </dgm:prSet>
      <dgm:spPr/>
      <dgm:t>
        <a:bodyPr/>
        <a:lstStyle/>
        <a:p>
          <a:endParaRPr lang="tr-TR"/>
        </a:p>
      </dgm:t>
    </dgm:pt>
    <dgm:pt modelId="{2A3DFBEE-9693-49ED-B551-1D9434F5D678}" type="pres">
      <dgm:prSet presAssocID="{4C392F67-DBCD-45FD-B343-C4F73BFB0C2C}" presName="spacer" presStyleCnt="0"/>
      <dgm:spPr/>
    </dgm:pt>
    <dgm:pt modelId="{C2E042F5-3F98-478B-BB5F-779C576EF814}" type="pres">
      <dgm:prSet presAssocID="{CF18C359-DB92-4059-AB60-69CAC34FB8EF}" presName="comp" presStyleCnt="0"/>
      <dgm:spPr/>
    </dgm:pt>
    <dgm:pt modelId="{6FB97062-FD09-40B4-BE92-3A2DA07D85AC}" type="pres">
      <dgm:prSet presAssocID="{CF18C359-DB92-4059-AB60-69CAC34FB8EF}" presName="box" presStyleLbl="node1" presStyleIdx="1" presStyleCnt="3"/>
      <dgm:spPr/>
      <dgm:t>
        <a:bodyPr/>
        <a:lstStyle/>
        <a:p>
          <a:endParaRPr lang="tr-TR"/>
        </a:p>
      </dgm:t>
    </dgm:pt>
    <dgm:pt modelId="{6A43D4E3-061A-4B2E-AE79-9FFFECDA2983}" type="pres">
      <dgm:prSet presAssocID="{CF18C359-DB92-4059-AB60-69CAC34FB8EF}"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3000" r="-13000"/>
          </a:stretch>
        </a:blipFill>
      </dgm:spPr>
    </dgm:pt>
    <dgm:pt modelId="{350DC826-BC44-441C-A291-8AF244640170}" type="pres">
      <dgm:prSet presAssocID="{CF18C359-DB92-4059-AB60-69CAC34FB8EF}" presName="text" presStyleLbl="node1" presStyleIdx="1" presStyleCnt="3">
        <dgm:presLayoutVars>
          <dgm:bulletEnabled val="1"/>
        </dgm:presLayoutVars>
      </dgm:prSet>
      <dgm:spPr/>
      <dgm:t>
        <a:bodyPr/>
        <a:lstStyle/>
        <a:p>
          <a:endParaRPr lang="tr-TR"/>
        </a:p>
      </dgm:t>
    </dgm:pt>
    <dgm:pt modelId="{2DB828BB-6C05-49E5-B4CE-5EF219621F15}" type="pres">
      <dgm:prSet presAssocID="{4BB1D868-EF78-41AC-BDAB-DA97E0EA264E}" presName="spacer" presStyleCnt="0"/>
      <dgm:spPr/>
    </dgm:pt>
    <dgm:pt modelId="{008E9282-AB22-4129-ACF0-46F49EE9B917}" type="pres">
      <dgm:prSet presAssocID="{DC138CA6-BF8F-4C14-9EE1-D4467D91318E}" presName="comp" presStyleCnt="0"/>
      <dgm:spPr/>
    </dgm:pt>
    <dgm:pt modelId="{97461DE0-3376-4328-A7EB-5A34FA8C1F4B}" type="pres">
      <dgm:prSet presAssocID="{DC138CA6-BF8F-4C14-9EE1-D4467D91318E}" presName="box" presStyleLbl="node1" presStyleIdx="2" presStyleCnt="3"/>
      <dgm:spPr/>
      <dgm:t>
        <a:bodyPr/>
        <a:lstStyle/>
        <a:p>
          <a:endParaRPr lang="tr-TR"/>
        </a:p>
      </dgm:t>
    </dgm:pt>
    <dgm:pt modelId="{B925375E-A322-4812-9A9D-4CB4A1E4245E}" type="pres">
      <dgm:prSet presAssocID="{DC138CA6-BF8F-4C14-9EE1-D4467D91318E}"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dgm:spPr>
    </dgm:pt>
    <dgm:pt modelId="{5888CFE8-98A4-4466-AB1B-DEBD08D85278}" type="pres">
      <dgm:prSet presAssocID="{DC138CA6-BF8F-4C14-9EE1-D4467D91318E}" presName="text" presStyleLbl="node1" presStyleIdx="2" presStyleCnt="3">
        <dgm:presLayoutVars>
          <dgm:bulletEnabled val="1"/>
        </dgm:presLayoutVars>
      </dgm:prSet>
      <dgm:spPr/>
      <dgm:t>
        <a:bodyPr/>
        <a:lstStyle/>
        <a:p>
          <a:endParaRPr lang="tr-TR"/>
        </a:p>
      </dgm:t>
    </dgm:pt>
  </dgm:ptLst>
  <dgm:cxnLst>
    <dgm:cxn modelId="{710A826D-7D54-4471-8185-42B20959262C}" type="presOf" srcId="{1DADB293-146F-4554-BDD5-6523F5A17EFF}" destId="{7F4B737C-237C-48CE-B48E-C94F6C30AC3E}" srcOrd="0" destOrd="0" presId="urn:microsoft.com/office/officeart/2005/8/layout/vList4"/>
    <dgm:cxn modelId="{A1A0BBB0-C1F8-47D8-8CB6-4E55CCBC0205}" srcId="{4DEA0EB8-8DEA-4670-875F-8BD81FE67542}" destId="{DC138CA6-BF8F-4C14-9EE1-D4467D91318E}" srcOrd="2" destOrd="0" parTransId="{4375FFA0-7CD7-4BEC-87D1-4F8C3EC4FCBA}" sibTransId="{C3A45433-E74D-4BFF-B084-C04CCC78EFCB}"/>
    <dgm:cxn modelId="{FF226A99-ACCB-480E-9377-3A6C0D6FFACC}" type="presOf" srcId="{DC138CA6-BF8F-4C14-9EE1-D4467D91318E}" destId="{97461DE0-3376-4328-A7EB-5A34FA8C1F4B}" srcOrd="0" destOrd="0" presId="urn:microsoft.com/office/officeart/2005/8/layout/vList4"/>
    <dgm:cxn modelId="{C2F01918-2076-47AC-84CE-54D32D6DB096}" srcId="{DC138CA6-BF8F-4C14-9EE1-D4467D91318E}" destId="{5E49BC78-15B3-4388-8679-EE54C5397676}" srcOrd="0" destOrd="0" parTransId="{98D86E78-0615-440F-9562-1CE261966DCD}" sibTransId="{C061A775-9DE6-4E3C-B3DF-28FABB83C36E}"/>
    <dgm:cxn modelId="{33740AB5-6AA8-4A79-B5D9-B64E7E2EB8D2}" type="presOf" srcId="{21891662-A6D4-439A-8603-6B14230D4F85}" destId="{04AA7EAC-6194-4634-BBCA-117C1A858C47}" srcOrd="1" destOrd="1" presId="urn:microsoft.com/office/officeart/2005/8/layout/vList4"/>
    <dgm:cxn modelId="{6AAFCB11-75AD-4815-9D6B-EACAA5341E4A}" type="presOf" srcId="{21891662-A6D4-439A-8603-6B14230D4F85}" destId="{7F4B737C-237C-48CE-B48E-C94F6C30AC3E}" srcOrd="0" destOrd="1" presId="urn:microsoft.com/office/officeart/2005/8/layout/vList4"/>
    <dgm:cxn modelId="{534BD866-AC60-4895-A3B6-F28C58332DBE}" srcId="{4DEA0EB8-8DEA-4670-875F-8BD81FE67542}" destId="{CF18C359-DB92-4059-AB60-69CAC34FB8EF}" srcOrd="1" destOrd="0" parTransId="{4D390249-531F-4836-A991-3A5928368563}" sibTransId="{4BB1D868-EF78-41AC-BDAB-DA97E0EA264E}"/>
    <dgm:cxn modelId="{8749971E-6027-43B9-924B-6624678298D2}" srcId="{CF18C359-DB92-4059-AB60-69CAC34FB8EF}" destId="{F4189F9A-E5A1-47B9-A84D-E53D682DEA3A}" srcOrd="0" destOrd="0" parTransId="{1B1392CE-3C68-44BE-A3E9-C2FFEC1C0B67}" sibTransId="{7804E322-D599-4BC2-9B48-528167E40E3A}"/>
    <dgm:cxn modelId="{C437003B-1EDE-43F3-8392-0B24C549C8AA}" type="presOf" srcId="{CF18C359-DB92-4059-AB60-69CAC34FB8EF}" destId="{6FB97062-FD09-40B4-BE92-3A2DA07D85AC}" srcOrd="0" destOrd="0" presId="urn:microsoft.com/office/officeart/2005/8/layout/vList4"/>
    <dgm:cxn modelId="{38797997-208C-4B77-B878-74FE59365754}" type="presOf" srcId="{1DADB293-146F-4554-BDD5-6523F5A17EFF}" destId="{04AA7EAC-6194-4634-BBCA-117C1A858C47}" srcOrd="1" destOrd="0" presId="urn:microsoft.com/office/officeart/2005/8/layout/vList4"/>
    <dgm:cxn modelId="{F7F7BE01-B45B-48FB-9C84-76F41A43D0EB}" type="presOf" srcId="{4DEA0EB8-8DEA-4670-875F-8BD81FE67542}" destId="{80C8FD85-0B75-4E90-93FC-2339E9E3198A}" srcOrd="0" destOrd="0" presId="urn:microsoft.com/office/officeart/2005/8/layout/vList4"/>
    <dgm:cxn modelId="{5C9A5B2E-03EB-4880-B732-9DCA24A657CC}" type="presOf" srcId="{F4189F9A-E5A1-47B9-A84D-E53D682DEA3A}" destId="{350DC826-BC44-441C-A291-8AF244640170}" srcOrd="1" destOrd="1" presId="urn:microsoft.com/office/officeart/2005/8/layout/vList4"/>
    <dgm:cxn modelId="{0EA87B1E-106B-41C9-9042-E7FBFD80C3AF}" srcId="{1DADB293-146F-4554-BDD5-6523F5A17EFF}" destId="{21891662-A6D4-439A-8603-6B14230D4F85}" srcOrd="0" destOrd="0" parTransId="{00EA30F9-8530-48D5-8F3F-B197A0D630EE}" sibTransId="{C24FEA6B-C755-4D3F-952E-0EE31DDF14EC}"/>
    <dgm:cxn modelId="{CCD84043-36AB-4148-84EC-A9462603DB35}" type="presOf" srcId="{1F948D44-C2D4-4C7C-BF86-98F210769B98}" destId="{7F4B737C-237C-48CE-B48E-C94F6C30AC3E}" srcOrd="0" destOrd="2" presId="urn:microsoft.com/office/officeart/2005/8/layout/vList4"/>
    <dgm:cxn modelId="{28D1E8B2-2262-4A86-91EF-84C556FA2551}" type="presOf" srcId="{52707DA5-A40C-4578-A07C-CCFFE0F322F8}" destId="{6FB97062-FD09-40B4-BE92-3A2DA07D85AC}" srcOrd="0" destOrd="2" presId="urn:microsoft.com/office/officeart/2005/8/layout/vList4"/>
    <dgm:cxn modelId="{E46089EB-766F-4CE7-8222-B075B7BB8554}" srcId="{CF18C359-DB92-4059-AB60-69CAC34FB8EF}" destId="{52707DA5-A40C-4578-A07C-CCFFE0F322F8}" srcOrd="1" destOrd="0" parTransId="{E913D977-7F9B-461E-B7CE-634F2631044C}" sibTransId="{8D4E0778-7B3F-434F-9478-D8AF55465F77}"/>
    <dgm:cxn modelId="{B1396AAD-4F6E-428E-B5A8-410B7FBEC86F}" srcId="{4DEA0EB8-8DEA-4670-875F-8BD81FE67542}" destId="{1DADB293-146F-4554-BDD5-6523F5A17EFF}" srcOrd="0" destOrd="0" parTransId="{A723EA09-C68E-4443-8F53-21EE0D980F4D}" sibTransId="{4C392F67-DBCD-45FD-B343-C4F73BFB0C2C}"/>
    <dgm:cxn modelId="{ED65E9BE-EC28-47CB-A766-24B19096065B}" type="presOf" srcId="{5E49BC78-15B3-4388-8679-EE54C5397676}" destId="{97461DE0-3376-4328-A7EB-5A34FA8C1F4B}" srcOrd="0" destOrd="1" presId="urn:microsoft.com/office/officeart/2005/8/layout/vList4"/>
    <dgm:cxn modelId="{983173C9-4145-495F-8DAA-813FE3708F97}" srcId="{1DADB293-146F-4554-BDD5-6523F5A17EFF}" destId="{1F948D44-C2D4-4C7C-BF86-98F210769B98}" srcOrd="1" destOrd="0" parTransId="{ABE13B70-8F1A-4691-882E-085236F8C22A}" sibTransId="{EE28294A-1194-4E06-BFFC-437279522E46}"/>
    <dgm:cxn modelId="{C5EC22E8-23A0-4F15-9BB7-3365A807DE4A}" type="presOf" srcId="{CF18C359-DB92-4059-AB60-69CAC34FB8EF}" destId="{350DC826-BC44-441C-A291-8AF244640170}" srcOrd="1" destOrd="0" presId="urn:microsoft.com/office/officeart/2005/8/layout/vList4"/>
    <dgm:cxn modelId="{D956BAA2-B06B-4831-9230-2D53366C1499}" type="presOf" srcId="{F4189F9A-E5A1-47B9-A84D-E53D682DEA3A}" destId="{6FB97062-FD09-40B4-BE92-3A2DA07D85AC}" srcOrd="0" destOrd="1" presId="urn:microsoft.com/office/officeart/2005/8/layout/vList4"/>
    <dgm:cxn modelId="{D6E95461-908D-48CA-BB4E-0212BF7F8D50}" type="presOf" srcId="{52707DA5-A40C-4578-A07C-CCFFE0F322F8}" destId="{350DC826-BC44-441C-A291-8AF244640170}" srcOrd="1" destOrd="2" presId="urn:microsoft.com/office/officeart/2005/8/layout/vList4"/>
    <dgm:cxn modelId="{31131371-59FB-4D74-A278-54A0B3F6F643}" type="presOf" srcId="{DC138CA6-BF8F-4C14-9EE1-D4467D91318E}" destId="{5888CFE8-98A4-4466-AB1B-DEBD08D85278}" srcOrd="1" destOrd="0" presId="urn:microsoft.com/office/officeart/2005/8/layout/vList4"/>
    <dgm:cxn modelId="{38355DBA-A00F-4BD7-8ADC-BD890C116089}" type="presOf" srcId="{1F948D44-C2D4-4C7C-BF86-98F210769B98}" destId="{04AA7EAC-6194-4634-BBCA-117C1A858C47}" srcOrd="1" destOrd="2" presId="urn:microsoft.com/office/officeart/2005/8/layout/vList4"/>
    <dgm:cxn modelId="{C49807E4-36D7-40BE-81F4-5F5E0E581B37}" type="presOf" srcId="{5E49BC78-15B3-4388-8679-EE54C5397676}" destId="{5888CFE8-98A4-4466-AB1B-DEBD08D85278}" srcOrd="1" destOrd="1" presId="urn:microsoft.com/office/officeart/2005/8/layout/vList4"/>
    <dgm:cxn modelId="{6E06C01B-1FD6-4D8A-ACEF-047BD7D32F76}" type="presParOf" srcId="{80C8FD85-0B75-4E90-93FC-2339E9E3198A}" destId="{D169ABFA-B9DD-45DF-80F2-B0E8378FAF02}" srcOrd="0" destOrd="0" presId="urn:microsoft.com/office/officeart/2005/8/layout/vList4"/>
    <dgm:cxn modelId="{F58FC0D1-95BD-44BC-AAC5-78DFB78AB5F6}" type="presParOf" srcId="{D169ABFA-B9DD-45DF-80F2-B0E8378FAF02}" destId="{7F4B737C-237C-48CE-B48E-C94F6C30AC3E}" srcOrd="0" destOrd="0" presId="urn:microsoft.com/office/officeart/2005/8/layout/vList4"/>
    <dgm:cxn modelId="{9D29B142-7C04-4342-80A7-9C218D96344C}" type="presParOf" srcId="{D169ABFA-B9DD-45DF-80F2-B0E8378FAF02}" destId="{0FCBC0EE-0434-44E1-B939-E792F2F171FA}" srcOrd="1" destOrd="0" presId="urn:microsoft.com/office/officeart/2005/8/layout/vList4"/>
    <dgm:cxn modelId="{1739D471-CB2B-4B84-ACAA-33FC80A8CD67}" type="presParOf" srcId="{D169ABFA-B9DD-45DF-80F2-B0E8378FAF02}" destId="{04AA7EAC-6194-4634-BBCA-117C1A858C47}" srcOrd="2" destOrd="0" presId="urn:microsoft.com/office/officeart/2005/8/layout/vList4"/>
    <dgm:cxn modelId="{5685F939-B32B-4815-B01E-EC1362FA9DE0}" type="presParOf" srcId="{80C8FD85-0B75-4E90-93FC-2339E9E3198A}" destId="{2A3DFBEE-9693-49ED-B551-1D9434F5D678}" srcOrd="1" destOrd="0" presId="urn:microsoft.com/office/officeart/2005/8/layout/vList4"/>
    <dgm:cxn modelId="{EDB0FC24-946D-4C37-963B-EEA810E110D6}" type="presParOf" srcId="{80C8FD85-0B75-4E90-93FC-2339E9E3198A}" destId="{C2E042F5-3F98-478B-BB5F-779C576EF814}" srcOrd="2" destOrd="0" presId="urn:microsoft.com/office/officeart/2005/8/layout/vList4"/>
    <dgm:cxn modelId="{83C0A4F1-BF53-4F78-BB94-E070007F0072}" type="presParOf" srcId="{C2E042F5-3F98-478B-BB5F-779C576EF814}" destId="{6FB97062-FD09-40B4-BE92-3A2DA07D85AC}" srcOrd="0" destOrd="0" presId="urn:microsoft.com/office/officeart/2005/8/layout/vList4"/>
    <dgm:cxn modelId="{0A3CB9F8-2DDB-4B6B-AF0F-AC13E62D2657}" type="presParOf" srcId="{C2E042F5-3F98-478B-BB5F-779C576EF814}" destId="{6A43D4E3-061A-4B2E-AE79-9FFFECDA2983}" srcOrd="1" destOrd="0" presId="urn:microsoft.com/office/officeart/2005/8/layout/vList4"/>
    <dgm:cxn modelId="{04CA07FD-3358-4DE2-AB80-F10F0A04DA8F}" type="presParOf" srcId="{C2E042F5-3F98-478B-BB5F-779C576EF814}" destId="{350DC826-BC44-441C-A291-8AF244640170}" srcOrd="2" destOrd="0" presId="urn:microsoft.com/office/officeart/2005/8/layout/vList4"/>
    <dgm:cxn modelId="{902128CB-69B5-4432-9953-59221F432D27}" type="presParOf" srcId="{80C8FD85-0B75-4E90-93FC-2339E9E3198A}" destId="{2DB828BB-6C05-49E5-B4CE-5EF219621F15}" srcOrd="3" destOrd="0" presId="urn:microsoft.com/office/officeart/2005/8/layout/vList4"/>
    <dgm:cxn modelId="{948C1E97-8377-4018-9CF6-5A0F50AB817F}" type="presParOf" srcId="{80C8FD85-0B75-4E90-93FC-2339E9E3198A}" destId="{008E9282-AB22-4129-ACF0-46F49EE9B917}" srcOrd="4" destOrd="0" presId="urn:microsoft.com/office/officeart/2005/8/layout/vList4"/>
    <dgm:cxn modelId="{9F7A9818-8596-4A90-A515-2DDA86C5F63A}" type="presParOf" srcId="{008E9282-AB22-4129-ACF0-46F49EE9B917}" destId="{97461DE0-3376-4328-A7EB-5A34FA8C1F4B}" srcOrd="0" destOrd="0" presId="urn:microsoft.com/office/officeart/2005/8/layout/vList4"/>
    <dgm:cxn modelId="{0C18A7DF-8A68-41D5-B1C8-4677DBA3C6AA}" type="presParOf" srcId="{008E9282-AB22-4129-ACF0-46F49EE9B917}" destId="{B925375E-A322-4812-9A9D-4CB4A1E4245E}" srcOrd="1" destOrd="0" presId="urn:microsoft.com/office/officeart/2005/8/layout/vList4"/>
    <dgm:cxn modelId="{79EC2EB9-18F0-4884-ADA2-1452806E1CA3}" type="presParOf" srcId="{008E9282-AB22-4129-ACF0-46F49EE9B917}" destId="{5888CFE8-98A4-4466-AB1B-DEBD08D8527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B737C-237C-48CE-B48E-C94F6C30AC3E}">
      <dsp:nvSpPr>
        <dsp:cNvPr id="0" name=""/>
        <dsp:cNvSpPr/>
      </dsp:nvSpPr>
      <dsp:spPr>
        <a:xfrm>
          <a:off x="0" y="26617"/>
          <a:ext cx="9144000" cy="21431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2000" kern="1200" dirty="0" smtClean="0">
              <a:latin typeface="+mn-lt"/>
              <a:cs typeface="Arial" pitchFamily="34" charset="0"/>
            </a:rPr>
            <a:t>Çevre İzinleri Şube Müdürlüğü</a:t>
          </a:r>
        </a:p>
        <a:p>
          <a:pPr lvl="0" algn="l" defTabSz="1066800">
            <a:lnSpc>
              <a:spcPct val="90000"/>
            </a:lnSpc>
            <a:spcBef>
              <a:spcPct val="0"/>
            </a:spcBef>
          </a:pPr>
          <a:endParaRPr lang="tr-TR" sz="2000" kern="1200" dirty="0">
            <a:latin typeface="+mn-lt"/>
          </a:endParaRPr>
        </a:p>
        <a:p>
          <a:pPr marL="171450" lvl="1" indent="0" algn="l" defTabSz="844550">
            <a:lnSpc>
              <a:spcPct val="90000"/>
            </a:lnSpc>
            <a:spcBef>
              <a:spcPct val="0"/>
            </a:spcBef>
            <a:spcAft>
              <a:spcPct val="15000"/>
            </a:spcAft>
            <a:buChar char="••"/>
          </a:pPr>
          <a:r>
            <a:rPr lang="tr-TR" sz="2000" kern="1200" dirty="0" smtClean="0">
              <a:latin typeface="+mn-lt"/>
            </a:rPr>
            <a:t>Egzoz Gazı Emisyonu Ölçüm Yetki Belgesi</a:t>
          </a:r>
          <a:endParaRPr lang="tr-TR" sz="2000" kern="1200" dirty="0">
            <a:latin typeface="+mn-lt"/>
          </a:endParaRPr>
        </a:p>
        <a:p>
          <a:pPr marL="171450" lvl="1" indent="0" algn="l" defTabSz="844550">
            <a:lnSpc>
              <a:spcPct val="90000"/>
            </a:lnSpc>
            <a:spcBef>
              <a:spcPct val="0"/>
            </a:spcBef>
            <a:spcAft>
              <a:spcPct val="15000"/>
            </a:spcAft>
            <a:buChar char="••"/>
          </a:pPr>
          <a:r>
            <a:rPr lang="tr-TR" sz="2000" kern="1200" dirty="0" smtClean="0">
              <a:latin typeface="+mn-lt"/>
            </a:rPr>
            <a:t>Belge Güncellenmesi</a:t>
          </a:r>
          <a:endParaRPr lang="tr-TR" sz="2000" kern="1200" dirty="0">
            <a:latin typeface="+mn-lt"/>
          </a:endParaRPr>
        </a:p>
      </dsp:txBody>
      <dsp:txXfrm>
        <a:off x="2043112" y="26617"/>
        <a:ext cx="7100887" cy="2143125"/>
      </dsp:txXfrm>
    </dsp:sp>
    <dsp:sp modelId="{0FCBC0EE-0434-44E1-B939-E792F2F171FA}">
      <dsp:nvSpPr>
        <dsp:cNvPr id="0" name=""/>
        <dsp:cNvSpPr/>
      </dsp:nvSpPr>
      <dsp:spPr>
        <a:xfrm>
          <a:off x="214312" y="214312"/>
          <a:ext cx="1828800" cy="171450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B97062-FD09-40B4-BE92-3A2DA07D85AC}">
      <dsp:nvSpPr>
        <dsp:cNvPr id="0" name=""/>
        <dsp:cNvSpPr/>
      </dsp:nvSpPr>
      <dsp:spPr>
        <a:xfrm>
          <a:off x="0" y="2357437"/>
          <a:ext cx="9144000" cy="21431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dirty="0" smtClean="0"/>
            <a:t>Çevre Denetimi Şube Müdürlüğü</a:t>
          </a:r>
          <a:endParaRPr lang="tr-TR" sz="2000" kern="1200" dirty="0"/>
        </a:p>
        <a:p>
          <a:pPr marL="228600" lvl="1" indent="-228600" algn="l" defTabSz="889000">
            <a:lnSpc>
              <a:spcPct val="90000"/>
            </a:lnSpc>
            <a:spcBef>
              <a:spcPct val="0"/>
            </a:spcBef>
            <a:spcAft>
              <a:spcPct val="15000"/>
            </a:spcAft>
            <a:buChar char="••"/>
          </a:pPr>
          <a:r>
            <a:rPr lang="tr-TR" sz="2000" kern="1200" dirty="0" smtClean="0"/>
            <a:t>Yetki Belgesi Bulunan Tesislerin Denetimi </a:t>
          </a:r>
          <a:endParaRPr lang="tr-TR" sz="2000" kern="1200" dirty="0"/>
        </a:p>
        <a:p>
          <a:pPr marL="228600" lvl="1" indent="-228600" algn="l" defTabSz="889000">
            <a:lnSpc>
              <a:spcPct val="90000"/>
            </a:lnSpc>
            <a:spcBef>
              <a:spcPct val="0"/>
            </a:spcBef>
            <a:spcAft>
              <a:spcPct val="15000"/>
            </a:spcAft>
            <a:buChar char="••"/>
          </a:pPr>
          <a:r>
            <a:rPr lang="tr-TR" sz="2000" kern="1200" dirty="0" smtClean="0"/>
            <a:t>Araçların Egzoz </a:t>
          </a:r>
          <a:r>
            <a:rPr lang="tr-TR" sz="2000" kern="1200" dirty="0" smtClean="0"/>
            <a:t>Ölçümlerinin </a:t>
          </a:r>
          <a:r>
            <a:rPr lang="tr-TR" sz="2000" kern="1200" dirty="0" smtClean="0"/>
            <a:t>Saha Denetimi</a:t>
          </a:r>
          <a:endParaRPr lang="tr-TR" sz="2000" kern="1200" dirty="0"/>
        </a:p>
      </dsp:txBody>
      <dsp:txXfrm>
        <a:off x="2043112" y="2357437"/>
        <a:ext cx="7100887" cy="2143125"/>
      </dsp:txXfrm>
    </dsp:sp>
    <dsp:sp modelId="{6A43D4E3-061A-4B2E-AE79-9FFFECDA2983}">
      <dsp:nvSpPr>
        <dsp:cNvPr id="0" name=""/>
        <dsp:cNvSpPr/>
      </dsp:nvSpPr>
      <dsp:spPr>
        <a:xfrm>
          <a:off x="214312" y="2571750"/>
          <a:ext cx="1828800" cy="1714500"/>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461DE0-3376-4328-A7EB-5A34FA8C1F4B}">
      <dsp:nvSpPr>
        <dsp:cNvPr id="0" name=""/>
        <dsp:cNvSpPr/>
      </dsp:nvSpPr>
      <dsp:spPr>
        <a:xfrm>
          <a:off x="0" y="4714875"/>
          <a:ext cx="9144000" cy="21431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tr-TR" sz="2000" kern="1200" dirty="0" smtClean="0"/>
            <a:t>Bilgi Teknolojileri İnsan Kaynakları Destek Hizmetleri Şube Müdürlüğü</a:t>
          </a:r>
          <a:endParaRPr lang="tr-TR" sz="2000" kern="1200" dirty="0"/>
        </a:p>
        <a:p>
          <a:pPr marL="228600" lvl="1" indent="-228600" algn="l" defTabSz="889000">
            <a:lnSpc>
              <a:spcPct val="90000"/>
            </a:lnSpc>
            <a:spcBef>
              <a:spcPct val="0"/>
            </a:spcBef>
            <a:spcAft>
              <a:spcPct val="15000"/>
            </a:spcAft>
            <a:buChar char="••"/>
          </a:pPr>
          <a:r>
            <a:rPr lang="tr-TR" sz="2000" kern="1200" dirty="0" smtClean="0"/>
            <a:t>Kota Yüklenmesi ve Yetki Belgesi Ücret Ödemesi</a:t>
          </a:r>
          <a:endParaRPr lang="tr-TR" sz="2000" kern="1200" dirty="0"/>
        </a:p>
      </dsp:txBody>
      <dsp:txXfrm>
        <a:off x="2043112" y="4714875"/>
        <a:ext cx="7100887" cy="2143125"/>
      </dsp:txXfrm>
    </dsp:sp>
    <dsp:sp modelId="{B925375E-A322-4812-9A9D-4CB4A1E4245E}">
      <dsp:nvSpPr>
        <dsp:cNvPr id="0" name=""/>
        <dsp:cNvSpPr/>
      </dsp:nvSpPr>
      <dsp:spPr>
        <a:xfrm>
          <a:off x="214312" y="4929187"/>
          <a:ext cx="1828800" cy="171450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463A748-72E2-40E0-95DC-6E1F40A0E5D8}" type="datetimeFigureOut">
              <a:rPr lang="tr-TR"/>
              <a:pPr>
                <a:defRPr/>
              </a:pPr>
              <a:t>25.12.2017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6B644A9-9BC9-4636-94F7-C07B03772B69}" type="slidenum">
              <a:rPr lang="tr-TR"/>
              <a:pPr>
                <a:defRPr/>
              </a:pPr>
              <a:t>‹#›</a:t>
            </a:fld>
            <a:endParaRPr lang="tr-TR"/>
          </a:p>
        </p:txBody>
      </p:sp>
    </p:spTree>
    <p:extLst>
      <p:ext uri="{BB962C8B-B14F-4D97-AF65-F5344CB8AC3E}">
        <p14:creationId xmlns:p14="http://schemas.microsoft.com/office/powerpoint/2010/main" val="10683183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7DBCCC0F-D221-4FF9-974E-29F5DA2D33FC}" type="datetimeFigureOut">
              <a:rPr lang="tr-TR"/>
              <a:pPr>
                <a:defRPr/>
              </a:pPr>
              <a:t>25.12.2017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4DE126C9-5DB5-4D72-B95E-705904C38D82}"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EEC6089E-8450-485A-A749-949BFDCE37EE}" type="datetimeFigureOut">
              <a:rPr lang="tr-TR"/>
              <a:pPr>
                <a:defRPr/>
              </a:pPr>
              <a:t>25.12.2017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BCB22E9-5B9C-4AF7-B8CF-73CF45802AEA}"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8891279-A843-4237-BFE3-93A3F5904B77}" type="datetimeFigureOut">
              <a:rPr lang="tr-TR"/>
              <a:pPr>
                <a:defRPr/>
              </a:pPr>
              <a:t>25.12.2017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C3E497C-BB92-48E2-8465-CFB5E261FF8F}"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31BF58FB-7651-4393-8A89-742B45EA2B1A}" type="datetimeFigureOut">
              <a:rPr lang="tr-TR"/>
              <a:pPr>
                <a:defRPr/>
              </a:pPr>
              <a:t>25.12.2017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45C8DA6-CDDF-4B0E-85C4-2E9767E2261F}"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28A3E1D5-325E-4987-9EB6-E0393F21B23B}" type="datetimeFigureOut">
              <a:rPr lang="tr-TR"/>
              <a:pPr>
                <a:defRPr/>
              </a:pPr>
              <a:t>25.12.2017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F16BB97-F068-44C1-A429-13062C03AA24}"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9542CBCF-F024-41C1-9337-B3B348964AF3}" type="datetimeFigureOut">
              <a:rPr lang="tr-TR"/>
              <a:pPr>
                <a:defRPr/>
              </a:pPr>
              <a:t>25.12.2017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B664AE8-2EC7-486B-90D4-B6A836BD6B45}"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8E925E24-C8DD-4D52-BFDA-6B5837CF3588}" type="datetimeFigureOut">
              <a:rPr lang="tr-TR"/>
              <a:pPr>
                <a:defRPr/>
              </a:pPr>
              <a:t>25.12.2017</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0B8E9A60-9D8C-419B-B839-D7AFA997494A}"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DE412C85-ACF0-43E5-84B4-38A750B3A6CB}" type="datetimeFigureOut">
              <a:rPr lang="tr-TR"/>
              <a:pPr>
                <a:defRPr/>
              </a:pPr>
              <a:t>25.12.2017</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747D6F6A-C79D-4660-A49B-87A5572768DF}"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A75F94A-2737-4C1C-AB86-EC792322AC7C}" type="datetimeFigureOut">
              <a:rPr lang="tr-TR"/>
              <a:pPr>
                <a:defRPr/>
              </a:pPr>
              <a:t>25.12.2017</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8E46C5CE-023A-4ED0-8192-9A740B5457E5}"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70C3BCC7-A861-4492-ACDE-7BB361C1B38B}" type="datetimeFigureOut">
              <a:rPr lang="tr-TR"/>
              <a:pPr>
                <a:defRPr/>
              </a:pPr>
              <a:t>25.12.2017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58623A44-71B6-4BC5-BBD2-721374841180}"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10465CD-20DD-4FDB-8E4D-FE131FA1587E}" type="datetimeFigureOut">
              <a:rPr lang="tr-TR"/>
              <a:pPr>
                <a:defRPr/>
              </a:pPr>
              <a:t>25.12.2017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20324C4C-F287-443B-A888-5FFEB1694001}"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818"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34819"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CA8A40B-3D89-42A7-A4AD-86744E8A5D8B}" type="datetimeFigureOut">
              <a:rPr lang="tr-TR"/>
              <a:pPr>
                <a:defRPr/>
              </a:pPr>
              <a:t>25.12.2017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62B59A3-F980-4D65-A87E-E1F54FA943EE}"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gzoz.csb.gov.tr/" TargetMode="Externa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21 Resim"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145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0" y="0"/>
            <a:ext cx="9144000" cy="86518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9525">
            <a:noFill/>
            <a:miter lim="800000"/>
            <a:headEnd/>
            <a:tailEnd/>
          </a:ln>
        </p:spPr>
        <p:txBody>
          <a:bodyPr lIns="82522" tIns="41259" rIns="82522" bIns="41259" anchor="b">
            <a:normAutofit fontScale="70000" lnSpcReduction="20000"/>
          </a:bodyPr>
          <a:lstStyle/>
          <a:p>
            <a:pPr algn="ctr" eaLnBrk="1" fontAlgn="auto" hangingPunct="1">
              <a:spcAft>
                <a:spcPts val="0"/>
              </a:spcAft>
              <a:defRPr/>
            </a:pPr>
            <a:r>
              <a:rPr lang="tr-TR" sz="3000" b="1" dirty="0">
                <a:solidFill>
                  <a:schemeClr val="tx2"/>
                </a:solidFill>
                <a:effectLst>
                  <a:outerShdw blurRad="38100" dist="38100" dir="2700000" algn="tl">
                    <a:srgbClr val="C0C0C0"/>
                  </a:outerShdw>
                </a:effectLst>
                <a:latin typeface="+mj-lt"/>
                <a:ea typeface="+mj-ea"/>
                <a:cs typeface="+mj-cs"/>
              </a:rPr>
              <a:t>T.C.</a:t>
            </a:r>
          </a:p>
          <a:p>
            <a:pPr algn="ctr" eaLnBrk="1" fontAlgn="auto" hangingPunct="1">
              <a:spcAft>
                <a:spcPts val="0"/>
              </a:spcAft>
              <a:defRPr/>
            </a:pPr>
            <a:r>
              <a:rPr lang="tr-TR" sz="3000" b="1" dirty="0">
                <a:solidFill>
                  <a:schemeClr val="tx2"/>
                </a:solidFill>
                <a:effectLst>
                  <a:outerShdw blurRad="38100" dist="38100" dir="2700000" algn="tl">
                    <a:srgbClr val="C0C0C0"/>
                  </a:outerShdw>
                </a:effectLst>
                <a:latin typeface="+mj-lt"/>
                <a:ea typeface="+mj-ea"/>
                <a:cs typeface="+mj-cs"/>
              </a:rPr>
              <a:t>ANKARA VALİLİĞİ</a:t>
            </a:r>
          </a:p>
          <a:p>
            <a:pPr algn="ctr" eaLnBrk="1" fontAlgn="auto" hangingPunct="1">
              <a:spcAft>
                <a:spcPts val="0"/>
              </a:spcAft>
              <a:defRPr/>
            </a:pPr>
            <a:r>
              <a:rPr lang="tr-TR" sz="3000" b="1" dirty="0">
                <a:solidFill>
                  <a:schemeClr val="tx2"/>
                </a:solidFill>
                <a:effectLst>
                  <a:outerShdw blurRad="38100" dist="38100" dir="2700000" algn="tl">
                    <a:srgbClr val="C0C0C0"/>
                  </a:outerShdw>
                </a:effectLst>
                <a:latin typeface="+mj-lt"/>
                <a:ea typeface="+mj-ea"/>
                <a:cs typeface="+mj-cs"/>
              </a:rPr>
              <a:t>ÇEVRE VE ŞEHİRCİLİK İL MÜDÜRLÜĞÜ</a:t>
            </a:r>
          </a:p>
        </p:txBody>
      </p:sp>
      <p:sp>
        <p:nvSpPr>
          <p:cNvPr id="5124" name="Rectangle 1"/>
          <p:cNvSpPr>
            <a:spLocks noChangeArrowheads="1"/>
          </p:cNvSpPr>
          <p:nvPr/>
        </p:nvSpPr>
        <p:spPr bwMode="auto">
          <a:xfrm>
            <a:off x="107504" y="3971789"/>
            <a:ext cx="8604696" cy="1665071"/>
          </a:xfrm>
          <a:prstGeom prst="rect">
            <a:avLst/>
          </a:prstGeom>
          <a:gradFill flip="none" rotWithShape="1">
            <a:gsLst>
              <a:gs pos="0">
                <a:schemeClr val="accent1">
                  <a:shade val="30000"/>
                  <a:satMod val="115000"/>
                </a:schemeClr>
              </a:gs>
              <a:gs pos="91000">
                <a:schemeClr val="accent1">
                  <a:shade val="67500"/>
                  <a:satMod val="115000"/>
                </a:schemeClr>
              </a:gs>
              <a:gs pos="100000">
                <a:schemeClr val="accent1">
                  <a:shade val="100000"/>
                  <a:satMod val="115000"/>
                </a:schemeClr>
              </a:gs>
            </a:gsLst>
            <a:lin ang="5400000" scaled="1"/>
            <a:tileRect/>
          </a:gradFill>
          <a:ln>
            <a:noFill/>
          </a:ln>
          <a:extLst/>
        </p:spPr>
        <p:txBody>
          <a:bodyPr wrap="square" anchor="ctr">
            <a:spAutoFit/>
          </a:bodyPr>
          <a:lstStyle>
            <a:lvl1pPr>
              <a:spcBef>
                <a:spcPct val="20000"/>
              </a:spcBef>
              <a:buClr>
                <a:srgbClr val="0BD0D9"/>
              </a:buClr>
              <a:buSzPct val="95000"/>
              <a:buFont typeface="Wingdings 2" panose="05020102010507070707" pitchFamily="18" charset="2"/>
              <a:buChar char=""/>
              <a:tabLst>
                <a:tab pos="927100" algn="l"/>
              </a:tabLst>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tabLst>
                <a:tab pos="927100" algn="l"/>
              </a:tabLst>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tabLst>
                <a:tab pos="927100" algn="l"/>
              </a:tabLst>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tabLst>
                <a:tab pos="927100" algn="l"/>
              </a:tabLst>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tabLst>
                <a:tab pos="927100" algn="l"/>
              </a:tabLst>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tabLst>
                <a:tab pos="927100" algn="l"/>
              </a:tabLst>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tabLst>
                <a:tab pos="927100" algn="l"/>
              </a:tabLst>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tabLst>
                <a:tab pos="927100" algn="l"/>
              </a:tabLst>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tabLst>
                <a:tab pos="927100" algn="l"/>
              </a:tabLst>
              <a:defRPr sz="2000">
                <a:solidFill>
                  <a:schemeClr val="tx1"/>
                </a:solidFill>
                <a:latin typeface="Constantia" panose="02030602050306030303" pitchFamily="18" charset="0"/>
              </a:defRPr>
            </a:lvl9pPr>
          </a:lstStyle>
          <a:p>
            <a:pPr algn="ctr">
              <a:lnSpc>
                <a:spcPct val="90000"/>
              </a:lnSpc>
              <a:spcBef>
                <a:spcPts val="600"/>
              </a:spcBef>
              <a:buFontTx/>
              <a:buNone/>
              <a:defRPr/>
            </a:pPr>
            <a:r>
              <a:rPr lang="tr-TR" sz="3600" dirty="0" smtClean="0">
                <a:solidFill>
                  <a:srgbClr val="C00000"/>
                </a:solidFill>
                <a:effectLst>
                  <a:outerShdw blurRad="38100" dist="38100" dir="2700000" algn="tl">
                    <a:srgbClr val="C0C0C0"/>
                  </a:outerShdw>
                </a:effectLst>
                <a:latin typeface="+mn-lt"/>
                <a:cs typeface="Arial" panose="020B0604020202020204" pitchFamily="34" charset="0"/>
              </a:rPr>
              <a:t>EGZOZ GAZI EMİSYONU ÖLÇÜMÜ UYGULAMALARI </a:t>
            </a:r>
          </a:p>
          <a:p>
            <a:pPr algn="ctr">
              <a:lnSpc>
                <a:spcPct val="90000"/>
              </a:lnSpc>
              <a:spcBef>
                <a:spcPts val="600"/>
              </a:spcBef>
              <a:buFontTx/>
              <a:buNone/>
              <a:defRPr/>
            </a:pPr>
            <a:r>
              <a:rPr lang="tr-TR" sz="3600" dirty="0" smtClean="0">
                <a:solidFill>
                  <a:srgbClr val="C00000"/>
                </a:solidFill>
                <a:effectLst>
                  <a:outerShdw blurRad="38100" dist="38100" dir="2700000" algn="tl">
                    <a:srgbClr val="C0C0C0"/>
                  </a:outerShdw>
                </a:effectLst>
                <a:latin typeface="+mn-lt"/>
                <a:cs typeface="Arial" panose="020B0604020202020204" pitchFamily="34" charset="0"/>
              </a:rPr>
              <a:t>BİLGİLENDİRME TOPLANTISI </a:t>
            </a:r>
          </a:p>
        </p:txBody>
      </p:sp>
      <p:sp>
        <p:nvSpPr>
          <p:cNvPr id="6149" name="Metin kutusu 2"/>
          <p:cNvSpPr txBox="1">
            <a:spLocks noChangeArrowheads="1"/>
          </p:cNvSpPr>
          <p:nvPr/>
        </p:nvSpPr>
        <p:spPr bwMode="auto">
          <a:xfrm>
            <a:off x="7451725" y="6237288"/>
            <a:ext cx="1349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tr-TR" altLang="tr-TR" sz="1600" dirty="0" smtClean="0"/>
              <a:t>25.12.2017 </a:t>
            </a:r>
            <a:endParaRPr lang="tr-TR" altLang="tr-TR" sz="1600" dirty="0"/>
          </a:p>
        </p:txBody>
      </p:sp>
      <p:pic>
        <p:nvPicPr>
          <p:cNvPr id="7" name="Picture 2" descr="C:\Users\veysel.ekmekci\AppData\Local\Microsoft\Windows\Temporary Internet Files\Content.Outlook\RJFJJPEG\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1268760"/>
            <a:ext cx="729615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3356535" y="6237288"/>
            <a:ext cx="3749809" cy="369332"/>
          </a:xfrm>
          <a:prstGeom prst="rect">
            <a:avLst/>
          </a:prstGeom>
          <a:noFill/>
        </p:spPr>
        <p:txBody>
          <a:bodyPr wrap="none" rtlCol="0">
            <a:spAutoFit/>
          </a:bodyPr>
          <a:lstStyle/>
          <a:p>
            <a:r>
              <a:rPr lang="tr-TR" dirty="0" smtClean="0"/>
              <a:t>       </a:t>
            </a:r>
            <a:r>
              <a:rPr lang="tr-TR" dirty="0" smtClean="0">
                <a:effectLst>
                  <a:outerShdw blurRad="38100" dist="38100" dir="2700000" algn="tl">
                    <a:srgbClr val="000000">
                      <a:alpha val="43137"/>
                    </a:srgbClr>
                  </a:outerShdw>
                </a:effectLst>
              </a:rPr>
              <a:t>Hazırlayan: Ebru D.ÇUFADAR</a:t>
            </a:r>
            <a:endParaRPr lang="tr-TR" dirty="0">
              <a:effectLst>
                <a:outerShdw blurRad="38100" dist="38100" dir="2700000" algn="tl">
                  <a:srgbClr val="000000">
                    <a:alpha val="43137"/>
                  </a:srgbClr>
                </a:outerShdw>
              </a:effectLst>
            </a:endParaRPr>
          </a:p>
        </p:txBody>
      </p:sp>
      <p:pic>
        <p:nvPicPr>
          <p:cNvPr id="8" name="21 Resim" descr="logo.png"/>
          <p:cNvPicPr>
            <a:picLocks noChangeAspect="1"/>
          </p:cNvPicPr>
          <p:nvPr/>
        </p:nvPicPr>
        <p:blipFill>
          <a:blip r:embed="rId2"/>
          <a:srcRect/>
          <a:stretch>
            <a:fillRect/>
          </a:stretch>
        </p:blipFill>
        <p:spPr bwMode="auto">
          <a:xfrm>
            <a:off x="0" y="0"/>
            <a:ext cx="2439542" cy="865188"/>
          </a:xfrm>
          <a:prstGeom prst="rect">
            <a:avLst/>
          </a:prstGeom>
          <a:noFill/>
          <a:ln w="9525">
            <a:noFill/>
            <a:miter lim="800000"/>
            <a:headEnd/>
            <a:tailEnd/>
          </a:ln>
        </p:spPr>
      </p:pic>
    </p:spTree>
    <p:extLst>
      <p:ext uri="{BB962C8B-B14F-4D97-AF65-F5344CB8AC3E}">
        <p14:creationId xmlns:p14="http://schemas.microsoft.com/office/powerpoint/2010/main" val="1117587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051720" y="404664"/>
            <a:ext cx="6552728" cy="646331"/>
          </a:xfrm>
          <a:prstGeom prst="rect">
            <a:avLst/>
          </a:prstGeom>
        </p:spPr>
        <p:txBody>
          <a:bodyPr wrap="square">
            <a:spAutoFit/>
          </a:bodyPr>
          <a:lstStyle/>
          <a:p>
            <a:r>
              <a:rPr lang="tr-TR" sz="3600" dirty="0" smtClean="0">
                <a:solidFill>
                  <a:srgbClr val="FF0000"/>
                </a:solidFill>
                <a:effectLst>
                  <a:outerShdw blurRad="38100" dist="38100" dir="2700000" algn="tl">
                    <a:srgbClr val="000000">
                      <a:alpha val="43137"/>
                    </a:srgbClr>
                  </a:outerShdw>
                </a:effectLst>
              </a:rPr>
              <a:t>      </a:t>
            </a:r>
            <a:r>
              <a:rPr lang="tr-TR" sz="3600" b="1" dirty="0" smtClean="0">
                <a:solidFill>
                  <a:srgbClr val="FF0000"/>
                </a:solidFill>
                <a:effectLst>
                  <a:outerShdw blurRad="38100" dist="38100" dir="2700000" algn="tl">
                    <a:srgbClr val="000000">
                      <a:alpha val="43137"/>
                    </a:srgbClr>
                  </a:outerShdw>
                </a:effectLst>
              </a:rPr>
              <a:t>01.09.2017 </a:t>
            </a:r>
            <a:r>
              <a:rPr lang="tr-TR" sz="3600" b="1" dirty="0" smtClean="0">
                <a:solidFill>
                  <a:srgbClr val="FF0000"/>
                </a:solidFill>
                <a:effectLst>
                  <a:outerShdw blurRad="38100" dist="38100" dir="2700000" algn="tl">
                    <a:srgbClr val="000000">
                      <a:alpha val="43137"/>
                    </a:srgbClr>
                  </a:outerShdw>
                </a:effectLst>
              </a:rPr>
              <a:t>itibariyle  </a:t>
            </a:r>
            <a:endParaRPr lang="tr-TR" sz="3600" b="1" dirty="0">
              <a:solidFill>
                <a:srgbClr val="FF0000"/>
              </a:solidFill>
              <a:effectLst>
                <a:outerShdw blurRad="38100" dist="38100" dir="2700000" algn="tl">
                  <a:srgbClr val="000000">
                    <a:alpha val="43137"/>
                  </a:srgbClr>
                </a:outerShdw>
              </a:effectLst>
            </a:endParaRPr>
          </a:p>
        </p:txBody>
      </p:sp>
      <p:sp>
        <p:nvSpPr>
          <p:cNvPr id="3" name="Dikdörtgen 2"/>
          <p:cNvSpPr/>
          <p:nvPr/>
        </p:nvSpPr>
        <p:spPr>
          <a:xfrm>
            <a:off x="251520" y="4653136"/>
            <a:ext cx="8136904" cy="1938992"/>
          </a:xfrm>
          <a:prstGeom prst="rect">
            <a:avLst/>
          </a:prstGeom>
        </p:spPr>
        <p:txBody>
          <a:bodyPr wrap="square">
            <a:spAutoFit/>
          </a:bodyPr>
          <a:lstStyle/>
          <a:p>
            <a:r>
              <a:rPr lang="tr-TR" sz="2400" dirty="0">
                <a:latin typeface="+mn-lt"/>
              </a:rPr>
              <a:t>Taşıtların egzoz gazı emisyon ölçümleri </a:t>
            </a:r>
            <a:endParaRPr lang="tr-TR" sz="2400" dirty="0" smtClean="0">
              <a:latin typeface="+mn-lt"/>
            </a:endParaRPr>
          </a:p>
          <a:p>
            <a:endParaRPr lang="tr-TR" sz="2400" dirty="0" smtClean="0">
              <a:latin typeface="+mn-lt"/>
            </a:endParaRPr>
          </a:p>
          <a:p>
            <a:r>
              <a:rPr lang="tr-TR" sz="2400" b="1" dirty="0" smtClean="0">
                <a:effectLst>
                  <a:outerShdw blurRad="38100" dist="38100" dir="2700000" algn="tl">
                    <a:srgbClr val="000000">
                      <a:alpha val="43137"/>
                    </a:srgbClr>
                  </a:outerShdw>
                </a:effectLst>
                <a:latin typeface="+mn-lt"/>
              </a:rPr>
              <a:t>               </a:t>
            </a:r>
            <a:r>
              <a:rPr lang="tr-TR" sz="2400" b="1" dirty="0" smtClean="0">
                <a:solidFill>
                  <a:srgbClr val="FF0000"/>
                </a:solidFill>
                <a:effectLst>
                  <a:outerShdw blurRad="38100" dist="38100" dir="2700000" algn="tl">
                    <a:srgbClr val="000000">
                      <a:alpha val="43137"/>
                    </a:srgbClr>
                  </a:outerShdw>
                </a:effectLst>
                <a:latin typeface="+mn-lt"/>
              </a:rPr>
              <a:t>Egzoz </a:t>
            </a:r>
            <a:r>
              <a:rPr lang="tr-TR" sz="2400" b="1" dirty="0">
                <a:solidFill>
                  <a:srgbClr val="FF0000"/>
                </a:solidFill>
                <a:effectLst>
                  <a:outerShdw blurRad="38100" dist="38100" dir="2700000" algn="tl">
                    <a:srgbClr val="000000">
                      <a:alpha val="43137"/>
                    </a:srgbClr>
                  </a:outerShdw>
                </a:effectLst>
                <a:latin typeface="+mn-lt"/>
              </a:rPr>
              <a:t>Gazı Emisyon Ölçümü Takip </a:t>
            </a:r>
            <a:r>
              <a:rPr lang="tr-TR" sz="2400" b="1" dirty="0" smtClean="0">
                <a:solidFill>
                  <a:srgbClr val="FF0000"/>
                </a:solidFill>
                <a:effectLst>
                  <a:outerShdw blurRad="38100" dist="38100" dir="2700000" algn="tl">
                    <a:srgbClr val="000000">
                      <a:alpha val="43137"/>
                    </a:srgbClr>
                  </a:outerShdw>
                </a:effectLst>
                <a:latin typeface="+mn-lt"/>
              </a:rPr>
              <a:t>Sistemi </a:t>
            </a:r>
          </a:p>
          <a:p>
            <a:endParaRPr lang="tr-TR" sz="2400" b="1" dirty="0">
              <a:effectLst>
                <a:outerShdw blurRad="38100" dist="38100" dir="2700000" algn="tl">
                  <a:srgbClr val="000000">
                    <a:alpha val="43137"/>
                  </a:srgbClr>
                </a:outerShdw>
              </a:effectLst>
              <a:latin typeface="+mn-lt"/>
            </a:endParaRPr>
          </a:p>
          <a:p>
            <a:r>
              <a:rPr lang="tr-TR" sz="2400" dirty="0" smtClean="0">
                <a:latin typeface="+mn-lt"/>
              </a:rPr>
              <a:t>                           </a:t>
            </a:r>
            <a:r>
              <a:rPr lang="tr-TR" sz="2400" dirty="0" smtClean="0">
                <a:latin typeface="+mn-lt"/>
              </a:rPr>
              <a:t>                         </a:t>
            </a:r>
            <a:r>
              <a:rPr lang="tr-TR" sz="2400" dirty="0" smtClean="0">
                <a:latin typeface="+mn-lt"/>
              </a:rPr>
              <a:t>üzerinden </a:t>
            </a:r>
            <a:r>
              <a:rPr lang="tr-TR" sz="2400" dirty="0" smtClean="0">
                <a:latin typeface="+mn-lt"/>
              </a:rPr>
              <a:t>yapılmaya başlanmıştır.</a:t>
            </a:r>
            <a:endParaRPr lang="tr-TR" sz="2400" dirty="0">
              <a:latin typeface="+mn-lt"/>
            </a:endParaRPr>
          </a:p>
        </p:txBody>
      </p:sp>
      <p:sp>
        <p:nvSpPr>
          <p:cNvPr id="7" name="Dikdörtgen 6"/>
          <p:cNvSpPr/>
          <p:nvPr/>
        </p:nvSpPr>
        <p:spPr>
          <a:xfrm>
            <a:off x="2076567" y="1036291"/>
            <a:ext cx="5472608" cy="1015663"/>
          </a:xfrm>
          <a:prstGeom prst="rect">
            <a:avLst/>
          </a:prstGeom>
        </p:spPr>
        <p:txBody>
          <a:bodyPr wrap="square">
            <a:spAutoFit/>
          </a:bodyPr>
          <a:lstStyle/>
          <a:p>
            <a:pPr algn="just"/>
            <a:r>
              <a:rPr lang="tr-TR" sz="4000" dirty="0" smtClean="0">
                <a:latin typeface="+mn-lt"/>
                <a:hlinkClick r:id="rId2"/>
              </a:rPr>
              <a:t>http://egzoz.csb.gov.tr</a:t>
            </a:r>
            <a:endParaRPr lang="tr-TR" sz="4000" dirty="0" smtClean="0">
              <a:latin typeface="+mn-lt"/>
            </a:endParaRPr>
          </a:p>
          <a:p>
            <a:pPr algn="just"/>
            <a:endParaRPr lang="tr-TR" sz="2000" dirty="0">
              <a:latin typeface="+mn-lt"/>
            </a:endParaRPr>
          </a:p>
        </p:txBody>
      </p:sp>
      <p:pic>
        <p:nvPicPr>
          <p:cNvPr id="8" name="Picture 6" descr="C:\Users\info-bilgisayar\Desktop\depositphotos_133113038-stock-illustration-cartoon-security-camera-privacy-protec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5029" y="2236411"/>
            <a:ext cx="921482" cy="9214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info-bilgisayar\Desktop\c5e4e6_1d6d4016139c4db498ecdd4cfb279efa.jpg_srz_175_165_85_22_0.50_1.20_0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1979780"/>
            <a:ext cx="2448272" cy="25332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info-bilgisayar\Desktop\depositphotos_133113038-stock-illustration-cartoon-security-camera-privacy-protec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76256" y="2236411"/>
            <a:ext cx="921482" cy="921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45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51520" y="1856150"/>
            <a:ext cx="8712967" cy="2585323"/>
          </a:xfrm>
          <a:prstGeom prst="rect">
            <a:avLst/>
          </a:prstGeom>
        </p:spPr>
        <p:txBody>
          <a:bodyPr wrap="square">
            <a:spAutoFit/>
          </a:bodyPr>
          <a:lstStyle/>
          <a:p>
            <a:pPr lvl="0" algn="just"/>
            <a:r>
              <a:rPr lang="tr-TR" sz="2400" b="1" dirty="0" smtClean="0">
                <a:solidFill>
                  <a:srgbClr val="FF0000"/>
                </a:solidFill>
                <a:effectLst>
                  <a:outerShdw blurRad="38100" dist="38100" dir="2700000" algn="tl">
                    <a:srgbClr val="000000">
                      <a:alpha val="43137"/>
                    </a:srgbClr>
                  </a:outerShdw>
                </a:effectLst>
                <a:latin typeface="+mn-lt"/>
              </a:rPr>
              <a:t>1- </a:t>
            </a:r>
            <a:r>
              <a:rPr lang="tr-TR" sz="2400" dirty="0" smtClean="0">
                <a:latin typeface="+mn-lt"/>
              </a:rPr>
              <a:t>01/09/2017 </a:t>
            </a:r>
            <a:r>
              <a:rPr lang="tr-TR" sz="2400" dirty="0">
                <a:latin typeface="+mn-lt"/>
              </a:rPr>
              <a:t>tarihinden itibaren takip sistemi üzerinden egzoz gazı emisyon ölçümleri pul verilmek suretiyle başlatılmıştır. İstasyonlarınıza sistem üzerinden deneme kontörleri tanımlanmıştır. </a:t>
            </a:r>
            <a:r>
              <a:rPr lang="tr-TR" sz="2400" u="sng" dirty="0">
                <a:latin typeface="+mn-lt"/>
              </a:rPr>
              <a:t>Bu deneme kontörleri ile 31.12.2017 tarihine kadar sistem üzerinden ölçüm yapmaya ve pul vermeye devam </a:t>
            </a:r>
            <a:r>
              <a:rPr lang="tr-TR" sz="2400" u="sng" dirty="0" smtClean="0">
                <a:latin typeface="+mn-lt"/>
              </a:rPr>
              <a:t>edilebilir </a:t>
            </a:r>
            <a:r>
              <a:rPr lang="tr-TR" sz="2400" dirty="0" smtClean="0">
                <a:latin typeface="+mn-lt"/>
              </a:rPr>
              <a:t>(31.12.2017 </a:t>
            </a:r>
            <a:r>
              <a:rPr lang="tr-TR" sz="2400" dirty="0">
                <a:latin typeface="+mn-lt"/>
              </a:rPr>
              <a:t>tarihinden sonra sistemdeki tüm deneme kontörleri </a:t>
            </a:r>
            <a:r>
              <a:rPr lang="tr-TR" sz="2400" dirty="0" smtClean="0">
                <a:latin typeface="+mn-lt"/>
              </a:rPr>
              <a:t>silinecektir)</a:t>
            </a:r>
            <a:endParaRPr lang="tr-TR" sz="2400" dirty="0">
              <a:latin typeface="+mn-lt"/>
            </a:endParaRPr>
          </a:p>
          <a:p>
            <a:endParaRPr lang="tr-TR" dirty="0"/>
          </a:p>
        </p:txBody>
      </p:sp>
      <p:sp>
        <p:nvSpPr>
          <p:cNvPr id="4" name="Dikdörtgen 3"/>
          <p:cNvSpPr/>
          <p:nvPr/>
        </p:nvSpPr>
        <p:spPr>
          <a:xfrm>
            <a:off x="251520" y="4903138"/>
            <a:ext cx="8712967" cy="1569660"/>
          </a:xfrm>
          <a:prstGeom prst="rect">
            <a:avLst/>
          </a:prstGeom>
        </p:spPr>
        <p:txBody>
          <a:bodyPr wrap="square">
            <a:spAutoFit/>
          </a:bodyPr>
          <a:lstStyle/>
          <a:p>
            <a:pPr lvl="0" algn="just"/>
            <a:r>
              <a:rPr lang="tr-TR" sz="2400" b="1" dirty="0" smtClean="0">
                <a:solidFill>
                  <a:srgbClr val="FF0000"/>
                </a:solidFill>
                <a:effectLst>
                  <a:outerShdw blurRad="38100" dist="38100" dir="2700000" algn="tl">
                    <a:srgbClr val="000000">
                      <a:alpha val="43137"/>
                    </a:srgbClr>
                  </a:outerShdw>
                </a:effectLst>
                <a:latin typeface="+mn-lt"/>
              </a:rPr>
              <a:t>2- </a:t>
            </a:r>
            <a:r>
              <a:rPr lang="tr-TR" sz="2400" dirty="0" smtClean="0">
                <a:latin typeface="+mn-lt"/>
              </a:rPr>
              <a:t>Sistemin ölçüm için zorunlu kıldığı belgelerin (Yetki Belgesi, TSE Belgesi, Kalibrasyon Belgesi, Muayene Belgesi) geçerlilik süreleri sistem üzerinden kontrol edilmeli, personel şifreleri vb. konularla ilgili Müdürlüğümüze müracaat edilmelidir.  </a:t>
            </a:r>
            <a:endParaRPr lang="tr-TR" dirty="0"/>
          </a:p>
        </p:txBody>
      </p:sp>
      <p:pic>
        <p:nvPicPr>
          <p:cNvPr id="5" name="Picture 2" descr="C:\Users\info-bilgisayar\Desktop\26064371-Loud-Hailer-Message-Character-Showing-Announcements-Proclaim--Stock-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9043" y="-1"/>
            <a:ext cx="1895443" cy="1895443"/>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539552" y="433263"/>
            <a:ext cx="4824536" cy="954107"/>
          </a:xfrm>
          <a:prstGeom prst="rect">
            <a:avLst/>
          </a:prstGeom>
          <a:noFill/>
        </p:spPr>
        <p:txBody>
          <a:bodyPr wrap="square" rtlCol="0">
            <a:spAutoFit/>
          </a:bodyPr>
          <a:lstStyle/>
          <a:p>
            <a:r>
              <a:rPr lang="tr-TR" sz="2800" b="1" dirty="0" smtClean="0">
                <a:solidFill>
                  <a:srgbClr val="FF0000"/>
                </a:solidFill>
                <a:effectLst>
                  <a:outerShdw blurRad="38100" dist="38100" dir="2700000" algn="tl">
                    <a:srgbClr val="000000">
                      <a:alpha val="43137"/>
                    </a:srgbClr>
                  </a:outerShdw>
                </a:effectLst>
                <a:latin typeface="+mn-lt"/>
              </a:rPr>
              <a:t>01.01.2018 TARİHİNE KADAR YAPILMASI GEREKENLER ?????</a:t>
            </a:r>
            <a:endParaRPr lang="tr-TR" sz="2800" b="1"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1656312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51520" y="1856150"/>
            <a:ext cx="8712967" cy="3046988"/>
          </a:xfrm>
          <a:prstGeom prst="rect">
            <a:avLst/>
          </a:prstGeom>
        </p:spPr>
        <p:txBody>
          <a:bodyPr wrap="square">
            <a:spAutoFit/>
          </a:bodyPr>
          <a:lstStyle/>
          <a:p>
            <a:pPr lvl="0" algn="just"/>
            <a:r>
              <a:rPr lang="tr-TR" sz="2400" b="1" dirty="0" smtClean="0">
                <a:solidFill>
                  <a:srgbClr val="FF0000"/>
                </a:solidFill>
                <a:effectLst>
                  <a:outerShdw blurRad="38100" dist="38100" dir="2700000" algn="tl">
                    <a:srgbClr val="000000">
                      <a:alpha val="43137"/>
                    </a:srgbClr>
                  </a:outerShdw>
                </a:effectLst>
                <a:latin typeface="+mn-lt"/>
              </a:rPr>
              <a:t>3</a:t>
            </a:r>
            <a:r>
              <a:rPr lang="tr-TR" sz="2400" b="1" dirty="0" smtClean="0">
                <a:solidFill>
                  <a:srgbClr val="FF0000"/>
                </a:solidFill>
                <a:effectLst>
                  <a:outerShdw blurRad="38100" dist="38100" dir="2700000" algn="tl">
                    <a:srgbClr val="000000">
                      <a:alpha val="43137"/>
                    </a:srgbClr>
                  </a:outerShdw>
                </a:effectLst>
                <a:latin typeface="+mn-lt"/>
              </a:rPr>
              <a:t>- </a:t>
            </a:r>
            <a:r>
              <a:rPr lang="tr-TR" sz="2400" dirty="0" smtClean="0">
                <a:latin typeface="+mn-lt"/>
              </a:rPr>
              <a:t>01.01.2018 </a:t>
            </a:r>
            <a:r>
              <a:rPr lang="tr-TR" sz="2400" dirty="0">
                <a:latin typeface="+mn-lt"/>
              </a:rPr>
              <a:t>tarihi itibari ile sistem üzerinden ölçüm yapabilmesi için 12-29.12.2017 tarihleri arasında, Ocak ayında ve sonrasında kullanılmak istediğiniz miktardaki ölçüm kotası için gerekli bedeli (Alt limit 100 ölçüm bedeli 3200 TL olacak şekilde) döner sermaye işletmesi müdürlüğünün ilgili hesaplarına ödemesi ve dekont ile İl Müdürlüğümüz Bilgi Teknolojileri İnsan Kaynakları ve Destek Hizmetleri Şube Müdürlüğü bağlı birimi (Egzoz Birimi) ne başvuru yapılması gerekmektedir. </a:t>
            </a:r>
            <a:endParaRPr lang="tr-TR" dirty="0"/>
          </a:p>
        </p:txBody>
      </p:sp>
      <p:pic>
        <p:nvPicPr>
          <p:cNvPr id="5" name="Picture 2" descr="C:\Users\info-bilgisayar\Desktop\26064371-Loud-Hailer-Message-Character-Showing-Announcements-Proclaim--Stock-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9043" y="-1"/>
            <a:ext cx="1895443" cy="1895443"/>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539552" y="433263"/>
            <a:ext cx="4824536" cy="954107"/>
          </a:xfrm>
          <a:prstGeom prst="rect">
            <a:avLst/>
          </a:prstGeom>
          <a:noFill/>
        </p:spPr>
        <p:txBody>
          <a:bodyPr wrap="square" rtlCol="0">
            <a:spAutoFit/>
          </a:bodyPr>
          <a:lstStyle/>
          <a:p>
            <a:r>
              <a:rPr lang="tr-TR" sz="2800" b="1" dirty="0" smtClean="0">
                <a:solidFill>
                  <a:srgbClr val="FF0000"/>
                </a:solidFill>
                <a:effectLst>
                  <a:outerShdw blurRad="38100" dist="38100" dir="2700000" algn="tl">
                    <a:srgbClr val="000000">
                      <a:alpha val="43137"/>
                    </a:srgbClr>
                  </a:outerShdw>
                </a:effectLst>
                <a:latin typeface="+mn-lt"/>
              </a:rPr>
              <a:t>01.01.2018 TARİHİNE KADAR YAPILMASI GEREKENLER ?????</a:t>
            </a:r>
            <a:endParaRPr lang="tr-TR" sz="2800" b="1"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49313997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bru.cakir\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73" y="1340768"/>
            <a:ext cx="8313652"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239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51520" y="1856150"/>
            <a:ext cx="8712967" cy="461665"/>
          </a:xfrm>
          <a:prstGeom prst="rect">
            <a:avLst/>
          </a:prstGeom>
        </p:spPr>
        <p:txBody>
          <a:bodyPr wrap="square">
            <a:spAutoFit/>
          </a:bodyPr>
          <a:lstStyle/>
          <a:p>
            <a:pPr lvl="0" algn="just"/>
            <a:r>
              <a:rPr lang="tr-TR" sz="2400" b="1" dirty="0" smtClean="0">
                <a:solidFill>
                  <a:srgbClr val="FF0000"/>
                </a:solidFill>
                <a:effectLst>
                  <a:outerShdw blurRad="38100" dist="38100" dir="2700000" algn="tl">
                    <a:srgbClr val="000000">
                      <a:alpha val="43137"/>
                    </a:srgbClr>
                  </a:outerShdw>
                </a:effectLst>
                <a:latin typeface="+mn-lt"/>
              </a:rPr>
              <a:t>1- Takip Sistemi Üzerinden Ölçüm yapıyoruz.</a:t>
            </a:r>
            <a:endParaRPr lang="tr-TR" dirty="0"/>
          </a:p>
        </p:txBody>
      </p:sp>
      <p:sp>
        <p:nvSpPr>
          <p:cNvPr id="6" name="Metin kutusu 5"/>
          <p:cNvSpPr txBox="1"/>
          <p:nvPr/>
        </p:nvSpPr>
        <p:spPr>
          <a:xfrm>
            <a:off x="539551" y="433263"/>
            <a:ext cx="6529491" cy="954107"/>
          </a:xfrm>
          <a:prstGeom prst="rect">
            <a:avLst/>
          </a:prstGeom>
          <a:noFill/>
        </p:spPr>
        <p:txBody>
          <a:bodyPr wrap="square" rtlCol="0">
            <a:spAutoFit/>
          </a:bodyPr>
          <a:lstStyle/>
          <a:p>
            <a:r>
              <a:rPr lang="tr-TR" sz="2800" b="1" dirty="0" smtClean="0">
                <a:solidFill>
                  <a:srgbClr val="FF0000"/>
                </a:solidFill>
                <a:effectLst>
                  <a:outerShdw blurRad="38100" dist="38100" dir="2700000" algn="tl">
                    <a:srgbClr val="000000">
                      <a:alpha val="43137"/>
                    </a:srgbClr>
                  </a:outerShdw>
                </a:effectLst>
                <a:latin typeface="+mn-lt"/>
              </a:rPr>
              <a:t>01.01.2018 </a:t>
            </a:r>
            <a:r>
              <a:rPr lang="tr-TR" sz="2800" b="1" dirty="0" err="1" smtClean="0">
                <a:solidFill>
                  <a:srgbClr val="FF0000"/>
                </a:solidFill>
                <a:effectLst>
                  <a:outerShdw blurRad="38100" dist="38100" dir="2700000" algn="tl">
                    <a:srgbClr val="000000">
                      <a:alpha val="43137"/>
                    </a:srgbClr>
                  </a:outerShdw>
                </a:effectLst>
                <a:latin typeface="+mn-lt"/>
              </a:rPr>
              <a:t>TARİHiNDEN</a:t>
            </a:r>
            <a:r>
              <a:rPr lang="tr-TR" sz="2800" b="1" dirty="0" smtClean="0">
                <a:solidFill>
                  <a:srgbClr val="FF0000"/>
                </a:solidFill>
                <a:effectLst>
                  <a:outerShdw blurRad="38100" dist="38100" dir="2700000" algn="tl">
                    <a:srgbClr val="000000">
                      <a:alpha val="43137"/>
                    </a:srgbClr>
                  </a:outerShdw>
                </a:effectLst>
                <a:latin typeface="+mn-lt"/>
              </a:rPr>
              <a:t> SONRA YAPILMASI GEREKENLER ?????</a:t>
            </a:r>
            <a:endParaRPr lang="tr-TR" sz="2800" b="1" dirty="0">
              <a:solidFill>
                <a:srgbClr val="FF0000"/>
              </a:solidFill>
              <a:effectLst>
                <a:outerShdw blurRad="38100" dist="38100" dir="2700000" algn="tl">
                  <a:srgbClr val="000000">
                    <a:alpha val="43137"/>
                  </a:srgbClr>
                </a:outerShdw>
              </a:effectLst>
              <a:latin typeface="+mn-lt"/>
            </a:endParaRPr>
          </a:p>
        </p:txBody>
      </p:sp>
      <p:sp>
        <p:nvSpPr>
          <p:cNvPr id="7" name="Dikdörtgen 6"/>
          <p:cNvSpPr/>
          <p:nvPr/>
        </p:nvSpPr>
        <p:spPr>
          <a:xfrm>
            <a:off x="840200" y="5589240"/>
            <a:ext cx="2448272" cy="461665"/>
          </a:xfrm>
          <a:prstGeom prst="rect">
            <a:avLst/>
          </a:prstGeom>
        </p:spPr>
        <p:txBody>
          <a:bodyPr wrap="square">
            <a:spAutoFit/>
          </a:bodyPr>
          <a:lstStyle/>
          <a:p>
            <a:pPr algn="ctr"/>
            <a:r>
              <a:rPr lang="tr-TR" sz="2400" b="1" dirty="0" smtClean="0">
                <a:solidFill>
                  <a:schemeClr val="accent1"/>
                </a:solidFill>
                <a:effectLst>
                  <a:outerShdw blurRad="38100" dist="38100" dir="2700000" algn="tl">
                    <a:srgbClr val="000000">
                      <a:alpha val="43137"/>
                    </a:srgbClr>
                  </a:outerShdw>
                </a:effectLst>
                <a:latin typeface="+mn-lt"/>
              </a:rPr>
              <a:t>ÖLÇÜM RAPORU</a:t>
            </a:r>
            <a:endParaRPr lang="tr-TR" sz="2400" b="1" dirty="0">
              <a:solidFill>
                <a:schemeClr val="accent1"/>
              </a:solidFill>
              <a:effectLst>
                <a:outerShdw blurRad="38100" dist="38100" dir="2700000" algn="tl">
                  <a:srgbClr val="000000">
                    <a:alpha val="43137"/>
                  </a:srgbClr>
                </a:outerShdw>
              </a:effectLst>
              <a:latin typeface="+mn-lt"/>
            </a:endParaRPr>
          </a:p>
        </p:txBody>
      </p:sp>
      <p:sp>
        <p:nvSpPr>
          <p:cNvPr id="8" name="Metin kutusu 7"/>
          <p:cNvSpPr txBox="1"/>
          <p:nvPr/>
        </p:nvSpPr>
        <p:spPr>
          <a:xfrm>
            <a:off x="5076056" y="2649404"/>
            <a:ext cx="3454792" cy="369332"/>
          </a:xfrm>
          <a:prstGeom prst="rect">
            <a:avLst/>
          </a:prstGeom>
          <a:noFill/>
        </p:spPr>
        <p:txBody>
          <a:bodyPr wrap="none" rtlCol="0">
            <a:spAutoFit/>
          </a:bodyPr>
          <a:lstStyle/>
          <a:p>
            <a:r>
              <a:rPr lang="tr-TR" dirty="0" smtClean="0"/>
              <a:t>EGZOZ GAZI EMİSYON PULU </a:t>
            </a:r>
            <a:endParaRPr lang="tr-TR" dirty="0"/>
          </a:p>
        </p:txBody>
      </p:sp>
      <p:pic>
        <p:nvPicPr>
          <p:cNvPr id="9" name="Picture 2" descr="C:\Users\info-bilgisayar\Desktop\haberler11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002" y="3501008"/>
            <a:ext cx="4048837" cy="3264271"/>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p:cNvSpPr txBox="1"/>
          <p:nvPr/>
        </p:nvSpPr>
        <p:spPr>
          <a:xfrm>
            <a:off x="972691" y="2438037"/>
            <a:ext cx="1691610" cy="707886"/>
          </a:xfrm>
          <a:prstGeom prst="rect">
            <a:avLst/>
          </a:prstGeom>
          <a:noFill/>
        </p:spPr>
        <p:txBody>
          <a:bodyPr wrap="square" rtlCol="0">
            <a:spAutoFit/>
          </a:bodyPr>
          <a:lstStyle/>
          <a:p>
            <a:r>
              <a:rPr lang="tr-TR" sz="4000" b="1" dirty="0" smtClean="0">
                <a:solidFill>
                  <a:schemeClr val="accent1"/>
                </a:solidFill>
                <a:effectLst>
                  <a:outerShdw blurRad="38100" dist="38100" dir="2700000" algn="tl">
                    <a:srgbClr val="000000">
                      <a:alpha val="43137"/>
                    </a:srgbClr>
                  </a:outerShdw>
                </a:effectLst>
                <a:latin typeface="+mn-lt"/>
              </a:rPr>
              <a:t>KOTA</a:t>
            </a:r>
            <a:r>
              <a:rPr lang="tr-TR" sz="4000" b="1" dirty="0" smtClean="0">
                <a:solidFill>
                  <a:srgbClr val="FF0000"/>
                </a:solidFill>
                <a:effectLst>
                  <a:outerShdw blurRad="38100" dist="38100" dir="2700000" algn="tl">
                    <a:srgbClr val="000000">
                      <a:alpha val="43137"/>
                    </a:srgbClr>
                  </a:outerShdw>
                </a:effectLst>
                <a:latin typeface="+mn-lt"/>
              </a:rPr>
              <a:t> </a:t>
            </a:r>
            <a:endParaRPr lang="tr-TR" sz="4000" b="1" dirty="0">
              <a:solidFill>
                <a:srgbClr val="FF0000"/>
              </a:solidFill>
              <a:effectLst>
                <a:outerShdw blurRad="38100" dist="38100" dir="2700000" algn="tl">
                  <a:srgbClr val="000000">
                    <a:alpha val="43137"/>
                  </a:srgbClr>
                </a:outerShdw>
              </a:effectLst>
              <a:latin typeface="+mn-lt"/>
            </a:endParaRPr>
          </a:p>
        </p:txBody>
      </p:sp>
      <p:cxnSp>
        <p:nvCxnSpPr>
          <p:cNvPr id="11" name="Düz Bağlayıcı 10"/>
          <p:cNvCxnSpPr/>
          <p:nvPr/>
        </p:nvCxnSpPr>
        <p:spPr>
          <a:xfrm flipH="1" flipV="1">
            <a:off x="6384896" y="2317816"/>
            <a:ext cx="654058" cy="948328"/>
          </a:xfrm>
          <a:prstGeom prst="line">
            <a:avLst/>
          </a:prstGeom>
          <a:ln w="107950"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flipV="1">
            <a:off x="6384896" y="2317816"/>
            <a:ext cx="851400" cy="948328"/>
          </a:xfrm>
          <a:prstGeom prst="line">
            <a:avLst/>
          </a:prstGeom>
          <a:ln w="107950"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a:off x="5189710" y="3233368"/>
            <a:ext cx="2982690" cy="3219968"/>
          </a:xfrm>
          <a:prstGeom prst="line">
            <a:avLst/>
          </a:prstGeom>
          <a:ln w="107950"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flipV="1">
            <a:off x="4932040" y="3501009"/>
            <a:ext cx="3598808" cy="2952327"/>
          </a:xfrm>
          <a:prstGeom prst="line">
            <a:avLst/>
          </a:prstGeom>
          <a:ln w="107950" cmpd="sng">
            <a:solidFill>
              <a:srgbClr val="C00000"/>
            </a:solidFill>
          </a:ln>
        </p:spPr>
        <p:style>
          <a:lnRef idx="1">
            <a:schemeClr val="accent1"/>
          </a:lnRef>
          <a:fillRef idx="0">
            <a:schemeClr val="accent1"/>
          </a:fillRef>
          <a:effectRef idx="0">
            <a:schemeClr val="accent1"/>
          </a:effectRef>
          <a:fontRef idx="minor">
            <a:schemeClr val="tx1"/>
          </a:fontRef>
        </p:style>
      </p:cxnSp>
      <p:pic>
        <p:nvPicPr>
          <p:cNvPr id="22" name="Picture 2" descr="C:\Users\info-bilgisayar\Desktop\01e00cd39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6028" y="3341447"/>
            <a:ext cx="2971383" cy="184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5779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79511" y="260648"/>
            <a:ext cx="8568951" cy="2308324"/>
          </a:xfrm>
          <a:prstGeom prst="rect">
            <a:avLst/>
          </a:prstGeom>
          <a:noFill/>
        </p:spPr>
        <p:txBody>
          <a:bodyPr wrap="square" rtlCol="0">
            <a:spAutoFit/>
          </a:bodyPr>
          <a:lstStyle/>
          <a:p>
            <a:pPr algn="just"/>
            <a:r>
              <a:rPr lang="tr-TR" sz="3600" dirty="0" smtClean="0">
                <a:latin typeface="+mn-lt"/>
              </a:rPr>
              <a:t>01.01.2018 </a:t>
            </a:r>
            <a:r>
              <a:rPr lang="tr-TR" sz="3600" dirty="0">
                <a:latin typeface="+mn-lt"/>
              </a:rPr>
              <a:t>tarihi itibari ile takip sistemi üzerinden ölçüm yapmadan pul vermeye devam eden istasyonların faaliyetleri süresiz </a:t>
            </a:r>
            <a:r>
              <a:rPr lang="tr-TR" sz="3600" dirty="0" smtClean="0">
                <a:latin typeface="+mn-lt"/>
              </a:rPr>
              <a:t>durdurulacaktır.</a:t>
            </a:r>
            <a:endParaRPr lang="tr-TR" sz="3600" dirty="0">
              <a:latin typeface="+mn-lt"/>
            </a:endParaRPr>
          </a:p>
        </p:txBody>
      </p:sp>
      <p:pic>
        <p:nvPicPr>
          <p:cNvPr id="4098" name="Picture 2" descr="C:\Users\ebru.cakir\Desktop\gece-yarisi-mezarlikta-seksek-oynayan-kiz-cocugu_38343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568972"/>
            <a:ext cx="8784976" cy="4172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4476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948066"/>
            <a:ext cx="3851920" cy="1200329"/>
          </a:xfrm>
          <a:prstGeom prst="rect">
            <a:avLst/>
          </a:prstGeom>
        </p:spPr>
        <p:txBody>
          <a:bodyPr wrap="square">
            <a:spAutoFit/>
          </a:bodyPr>
          <a:lstStyle/>
          <a:p>
            <a:r>
              <a:rPr lang="tr-TR" sz="2400" b="1" dirty="0" smtClean="0">
                <a:solidFill>
                  <a:srgbClr val="FF0000"/>
                </a:solidFill>
                <a:effectLst>
                  <a:outerShdw blurRad="38100" dist="38100" dir="2700000" algn="tl">
                    <a:srgbClr val="000000">
                      <a:alpha val="43137"/>
                    </a:srgbClr>
                  </a:outerShdw>
                </a:effectLst>
                <a:latin typeface="+mn-lt"/>
              </a:rPr>
              <a:t>2018 YILI İTİBARİYLA PROTOKOL DÜZENLENMESİ İŞLEMİ KALDIRILMIŞTIR.</a:t>
            </a:r>
            <a:endParaRPr lang="tr-TR" sz="2400" b="1" dirty="0" smtClean="0">
              <a:solidFill>
                <a:srgbClr val="FF0000"/>
              </a:solidFill>
              <a:effectLst>
                <a:outerShdw blurRad="38100" dist="38100" dir="2700000" algn="tl">
                  <a:srgbClr val="000000">
                    <a:alpha val="43137"/>
                  </a:srgbClr>
                </a:outerShdw>
              </a:effectLst>
              <a:latin typeface="+mn-lt"/>
            </a:endParaRPr>
          </a:p>
        </p:txBody>
      </p:sp>
      <p:pic>
        <p:nvPicPr>
          <p:cNvPr id="5122" name="Picture 2" descr="C:\Users\ebru.cakir\Desktop\8903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19359"/>
            <a:ext cx="4211960" cy="598723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ebru.cakir\Desktop\halay.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186362"/>
            <a:ext cx="5000682"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3136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51520" y="2132856"/>
            <a:ext cx="8712967" cy="1938992"/>
          </a:xfrm>
          <a:prstGeom prst="rect">
            <a:avLst/>
          </a:prstGeom>
        </p:spPr>
        <p:txBody>
          <a:bodyPr wrap="square">
            <a:spAutoFit/>
          </a:bodyPr>
          <a:lstStyle/>
          <a:p>
            <a:pPr lvl="0" algn="just"/>
            <a:r>
              <a:rPr lang="tr-TR" sz="2400" b="1" dirty="0" smtClean="0">
                <a:solidFill>
                  <a:srgbClr val="FF0000"/>
                </a:solidFill>
                <a:effectLst>
                  <a:outerShdw blurRad="38100" dist="38100" dir="2700000" algn="tl">
                    <a:srgbClr val="000000">
                      <a:alpha val="43137"/>
                    </a:srgbClr>
                  </a:outerShdw>
                </a:effectLst>
                <a:latin typeface="+mn-lt"/>
              </a:rPr>
              <a:t>1</a:t>
            </a:r>
            <a:r>
              <a:rPr lang="tr-TR" sz="2400" b="1" dirty="0" smtClean="0">
                <a:solidFill>
                  <a:srgbClr val="FF0000"/>
                </a:solidFill>
                <a:effectLst>
                  <a:outerShdw blurRad="38100" dist="38100" dir="2700000" algn="tl">
                    <a:srgbClr val="000000">
                      <a:alpha val="43137"/>
                    </a:srgbClr>
                  </a:outerShdw>
                </a:effectLst>
                <a:latin typeface="+mn-lt"/>
              </a:rPr>
              <a:t>- </a:t>
            </a:r>
            <a:r>
              <a:rPr lang="tr-TR" sz="2400" dirty="0" smtClean="0">
                <a:latin typeface="+mn-lt"/>
              </a:rPr>
              <a:t>01.01.2018 </a:t>
            </a:r>
            <a:r>
              <a:rPr lang="tr-TR" sz="2400" dirty="0">
                <a:latin typeface="+mn-lt"/>
              </a:rPr>
              <a:t>tarihinden itibaren elinizde kalan ölçüm pulu ve ruhsatların İl Müdürlüğümüz Bilgi Teknolojileri İnsan Kaynakları ve Destek Hizmetleri Şube Müdürlüğü bağlı birimi (Egzoz Birimi) ne teslim edilmesi gerekmektedir. </a:t>
            </a:r>
            <a:r>
              <a:rPr lang="tr-TR" sz="2400" dirty="0" smtClean="0">
                <a:latin typeface="+mn-lt"/>
              </a:rPr>
              <a:t>(Kalan </a:t>
            </a:r>
            <a:r>
              <a:rPr lang="tr-TR" sz="2400" dirty="0">
                <a:latin typeface="+mn-lt"/>
              </a:rPr>
              <a:t>pul/ruhsat bedeli kadar tarafınıza kota tanımlanacaktır</a:t>
            </a:r>
            <a:r>
              <a:rPr lang="tr-TR" sz="2400" dirty="0" smtClean="0">
                <a:latin typeface="+mn-lt"/>
              </a:rPr>
              <a:t>.) </a:t>
            </a:r>
            <a:endParaRPr lang="tr-TR" dirty="0"/>
          </a:p>
        </p:txBody>
      </p:sp>
      <p:pic>
        <p:nvPicPr>
          <p:cNvPr id="5" name="Picture 2" descr="C:\Users\info-bilgisayar\Desktop\26064371-Loud-Hailer-Message-Character-Showing-Announcements-Proclaim--Stock-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9043" y="-1"/>
            <a:ext cx="1895443" cy="1895443"/>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539552" y="433263"/>
            <a:ext cx="4824536" cy="1384995"/>
          </a:xfrm>
          <a:prstGeom prst="rect">
            <a:avLst/>
          </a:prstGeom>
          <a:noFill/>
        </p:spPr>
        <p:txBody>
          <a:bodyPr wrap="square" rtlCol="0">
            <a:spAutoFit/>
          </a:bodyPr>
          <a:lstStyle/>
          <a:p>
            <a:r>
              <a:rPr lang="tr-TR" sz="2800" b="1" dirty="0">
                <a:solidFill>
                  <a:srgbClr val="FF0000"/>
                </a:solidFill>
                <a:effectLst>
                  <a:outerShdw blurRad="38100" dist="38100" dir="2700000" algn="tl">
                    <a:srgbClr val="000000">
                      <a:alpha val="43137"/>
                    </a:srgbClr>
                  </a:outerShdw>
                </a:effectLst>
                <a:latin typeface="+mn-lt"/>
              </a:rPr>
              <a:t>01.01.2018 </a:t>
            </a:r>
            <a:r>
              <a:rPr lang="tr-TR" sz="2800" b="1" dirty="0" err="1">
                <a:solidFill>
                  <a:srgbClr val="FF0000"/>
                </a:solidFill>
                <a:effectLst>
                  <a:outerShdw blurRad="38100" dist="38100" dir="2700000" algn="tl">
                    <a:srgbClr val="000000">
                      <a:alpha val="43137"/>
                    </a:srgbClr>
                  </a:outerShdw>
                </a:effectLst>
                <a:latin typeface="+mn-lt"/>
              </a:rPr>
              <a:t>TARİHiNDEN</a:t>
            </a:r>
            <a:r>
              <a:rPr lang="tr-TR" sz="2800" b="1" dirty="0">
                <a:solidFill>
                  <a:srgbClr val="FF0000"/>
                </a:solidFill>
                <a:effectLst>
                  <a:outerShdw blurRad="38100" dist="38100" dir="2700000" algn="tl">
                    <a:srgbClr val="000000">
                      <a:alpha val="43137"/>
                    </a:srgbClr>
                  </a:outerShdw>
                </a:effectLst>
                <a:latin typeface="+mn-lt"/>
              </a:rPr>
              <a:t> SONRA YAPILMASI GEREKENLER ?????</a:t>
            </a:r>
          </a:p>
        </p:txBody>
      </p:sp>
    </p:spTree>
    <p:extLst>
      <p:ext uri="{BB962C8B-B14F-4D97-AF65-F5344CB8AC3E}">
        <p14:creationId xmlns:p14="http://schemas.microsoft.com/office/powerpoint/2010/main" val="5407556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info-bilgisayar\Desktop\26064371-Loud-Hailer-Message-Character-Showing-Announcements-Proclaim--Stock-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9043" y="-1"/>
            <a:ext cx="1895443" cy="1895443"/>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539552" y="433263"/>
            <a:ext cx="4824536" cy="1384995"/>
          </a:xfrm>
          <a:prstGeom prst="rect">
            <a:avLst/>
          </a:prstGeom>
          <a:noFill/>
        </p:spPr>
        <p:txBody>
          <a:bodyPr wrap="square" rtlCol="0">
            <a:spAutoFit/>
          </a:bodyPr>
          <a:lstStyle/>
          <a:p>
            <a:r>
              <a:rPr lang="tr-TR" sz="2800" b="1" dirty="0">
                <a:solidFill>
                  <a:srgbClr val="FF0000"/>
                </a:solidFill>
                <a:effectLst>
                  <a:outerShdw blurRad="38100" dist="38100" dir="2700000" algn="tl">
                    <a:srgbClr val="000000">
                      <a:alpha val="43137"/>
                    </a:srgbClr>
                  </a:outerShdw>
                </a:effectLst>
                <a:latin typeface="+mn-lt"/>
              </a:rPr>
              <a:t>01.01.2018 </a:t>
            </a:r>
            <a:r>
              <a:rPr lang="tr-TR" sz="2800" b="1" dirty="0" err="1">
                <a:solidFill>
                  <a:srgbClr val="FF0000"/>
                </a:solidFill>
                <a:effectLst>
                  <a:outerShdw blurRad="38100" dist="38100" dir="2700000" algn="tl">
                    <a:srgbClr val="000000">
                      <a:alpha val="43137"/>
                    </a:srgbClr>
                  </a:outerShdw>
                </a:effectLst>
                <a:latin typeface="+mn-lt"/>
              </a:rPr>
              <a:t>TARİHiNDEN</a:t>
            </a:r>
            <a:r>
              <a:rPr lang="tr-TR" sz="2800" b="1" dirty="0">
                <a:solidFill>
                  <a:srgbClr val="FF0000"/>
                </a:solidFill>
                <a:effectLst>
                  <a:outerShdw blurRad="38100" dist="38100" dir="2700000" algn="tl">
                    <a:srgbClr val="000000">
                      <a:alpha val="43137"/>
                    </a:srgbClr>
                  </a:outerShdw>
                </a:effectLst>
                <a:latin typeface="+mn-lt"/>
              </a:rPr>
              <a:t> SONRA YAPILMASI GEREKENLER ?????</a:t>
            </a:r>
          </a:p>
        </p:txBody>
      </p:sp>
      <p:sp>
        <p:nvSpPr>
          <p:cNvPr id="7" name="Dikdörtgen 6"/>
          <p:cNvSpPr/>
          <p:nvPr/>
        </p:nvSpPr>
        <p:spPr>
          <a:xfrm>
            <a:off x="251520" y="1988840"/>
            <a:ext cx="8568952" cy="1015663"/>
          </a:xfrm>
          <a:prstGeom prst="rect">
            <a:avLst/>
          </a:prstGeom>
        </p:spPr>
        <p:txBody>
          <a:bodyPr wrap="square">
            <a:spAutoFit/>
          </a:bodyPr>
          <a:lstStyle/>
          <a:p>
            <a:pPr algn="just"/>
            <a:r>
              <a:rPr lang="tr-TR" sz="2000" b="1" dirty="0" smtClean="0">
                <a:solidFill>
                  <a:srgbClr val="FF0000"/>
                </a:solidFill>
                <a:effectLst>
                  <a:outerShdw blurRad="38100" dist="38100" dir="2700000" algn="tl">
                    <a:srgbClr val="000000">
                      <a:alpha val="43137"/>
                    </a:srgbClr>
                  </a:outerShdw>
                </a:effectLst>
                <a:latin typeface="+mn-lt"/>
              </a:rPr>
              <a:t>2-</a:t>
            </a:r>
            <a:r>
              <a:rPr lang="tr-TR" sz="2000" dirty="0" smtClean="0">
                <a:latin typeface="+mn-lt"/>
              </a:rPr>
              <a:t> İstasyonun </a:t>
            </a:r>
            <a:r>
              <a:rPr lang="tr-TR" sz="2000" dirty="0">
                <a:latin typeface="+mn-lt"/>
              </a:rPr>
              <a:t>uygun bir yerinde okunabilecek şekilde “Egzoz Gazı Emisyon Ölçümleri Çevre ve Şehircilik Bakanlığı Tarafından Kameralı Sistemle Kayıt Altına Alınmaktadır.” ibaresini </a:t>
            </a:r>
            <a:r>
              <a:rPr lang="tr-TR" sz="2000" dirty="0" smtClean="0">
                <a:latin typeface="+mn-lt"/>
              </a:rPr>
              <a:t>bulundurulacak,</a:t>
            </a:r>
            <a:endParaRPr lang="tr-TR" sz="2000" dirty="0">
              <a:latin typeface="+mn-lt"/>
            </a:endParaRPr>
          </a:p>
        </p:txBody>
      </p:sp>
      <p:sp>
        <p:nvSpPr>
          <p:cNvPr id="8" name="Metin kutusu 7"/>
          <p:cNvSpPr txBox="1"/>
          <p:nvPr/>
        </p:nvSpPr>
        <p:spPr>
          <a:xfrm>
            <a:off x="290323" y="3196288"/>
            <a:ext cx="7841698" cy="400110"/>
          </a:xfrm>
          <a:prstGeom prst="rect">
            <a:avLst/>
          </a:prstGeom>
          <a:noFill/>
        </p:spPr>
        <p:txBody>
          <a:bodyPr wrap="none" rtlCol="0">
            <a:spAutoFit/>
          </a:bodyPr>
          <a:lstStyle/>
          <a:p>
            <a:r>
              <a:rPr lang="tr-TR" sz="2000" b="1" dirty="0" smtClean="0">
                <a:solidFill>
                  <a:srgbClr val="FF0000"/>
                </a:solidFill>
                <a:effectLst>
                  <a:outerShdw blurRad="38100" dist="38100" dir="2700000" algn="tl">
                    <a:srgbClr val="000000">
                      <a:alpha val="43137"/>
                    </a:srgbClr>
                  </a:outerShdw>
                </a:effectLst>
                <a:latin typeface="+mn-lt"/>
              </a:rPr>
              <a:t>3-</a:t>
            </a:r>
            <a:r>
              <a:rPr lang="tr-TR" sz="2000" dirty="0" smtClean="0">
                <a:latin typeface="+mn-lt"/>
              </a:rPr>
              <a:t> Ölçüm </a:t>
            </a:r>
            <a:r>
              <a:rPr lang="tr-TR" sz="2000" dirty="0">
                <a:latin typeface="+mn-lt"/>
              </a:rPr>
              <a:t>alanında okunabilecek şekilde TS 13231 Standardı EK-A  asılacak,</a:t>
            </a:r>
          </a:p>
        </p:txBody>
      </p:sp>
      <p:sp>
        <p:nvSpPr>
          <p:cNvPr id="9" name="Metin kutusu 8"/>
          <p:cNvSpPr txBox="1"/>
          <p:nvPr/>
        </p:nvSpPr>
        <p:spPr>
          <a:xfrm>
            <a:off x="330848" y="3789040"/>
            <a:ext cx="8417616" cy="1323439"/>
          </a:xfrm>
          <a:prstGeom prst="rect">
            <a:avLst/>
          </a:prstGeom>
          <a:noFill/>
        </p:spPr>
        <p:txBody>
          <a:bodyPr wrap="square" rtlCol="0">
            <a:spAutoFit/>
          </a:bodyPr>
          <a:lstStyle/>
          <a:p>
            <a:pPr algn="just"/>
            <a:r>
              <a:rPr lang="tr-TR" sz="2000" b="1" dirty="0" smtClean="0">
                <a:solidFill>
                  <a:srgbClr val="FF0000"/>
                </a:solidFill>
                <a:effectLst>
                  <a:outerShdw blurRad="38100" dist="38100" dir="2700000" algn="tl">
                    <a:srgbClr val="000000">
                      <a:alpha val="43137"/>
                    </a:srgbClr>
                  </a:outerShdw>
                </a:effectLst>
                <a:latin typeface="+mn-lt"/>
              </a:rPr>
              <a:t>4</a:t>
            </a:r>
            <a:r>
              <a:rPr lang="tr-TR" sz="2000" dirty="0" smtClean="0">
                <a:latin typeface="+mn-lt"/>
              </a:rPr>
              <a:t>- Yetkili </a:t>
            </a:r>
            <a:r>
              <a:rPr lang="tr-TR" sz="2000" dirty="0">
                <a:latin typeface="+mn-lt"/>
              </a:rPr>
              <a:t>Egzoz Gazı Emisyon Ölçüm İstasyonu” ibaresinin yer aldığı </a:t>
            </a:r>
            <a:r>
              <a:rPr lang="tr-TR" sz="2000" dirty="0" smtClean="0">
                <a:latin typeface="+mn-lt"/>
              </a:rPr>
              <a:t>tabela </a:t>
            </a:r>
            <a:r>
              <a:rPr lang="tr-TR" sz="2000" dirty="0">
                <a:latin typeface="+mn-lt"/>
              </a:rPr>
              <a:t>istasyon dışında motorlu taşıt sahiplerinin görebileceği bir yere </a:t>
            </a:r>
            <a:r>
              <a:rPr lang="tr-TR" sz="2000" dirty="0" smtClean="0">
                <a:latin typeface="+mn-lt"/>
              </a:rPr>
              <a:t>asılacak (egzoz </a:t>
            </a:r>
            <a:r>
              <a:rPr lang="tr-TR" sz="2000" dirty="0">
                <a:latin typeface="+mn-lt"/>
              </a:rPr>
              <a:t>gazı emisyon ölçümlerine yönelik olarak bu ibarenin dışında, herhangi bir ifade içeren tabela, ilan, reklam veya afiş </a:t>
            </a:r>
            <a:r>
              <a:rPr lang="tr-TR" sz="2000" dirty="0" smtClean="0">
                <a:latin typeface="+mn-lt"/>
              </a:rPr>
              <a:t>bulundurulmayacak)</a:t>
            </a:r>
            <a:endParaRPr lang="tr-TR" sz="2000" dirty="0">
              <a:latin typeface="+mn-lt"/>
            </a:endParaRPr>
          </a:p>
        </p:txBody>
      </p:sp>
      <p:sp>
        <p:nvSpPr>
          <p:cNvPr id="10" name="Metin kutusu 9"/>
          <p:cNvSpPr txBox="1"/>
          <p:nvPr/>
        </p:nvSpPr>
        <p:spPr>
          <a:xfrm>
            <a:off x="290323" y="5286158"/>
            <a:ext cx="8674163" cy="707886"/>
          </a:xfrm>
          <a:prstGeom prst="rect">
            <a:avLst/>
          </a:prstGeom>
          <a:noFill/>
        </p:spPr>
        <p:txBody>
          <a:bodyPr wrap="square" rtlCol="0">
            <a:spAutoFit/>
          </a:bodyPr>
          <a:lstStyle/>
          <a:p>
            <a:r>
              <a:rPr lang="tr-TR" sz="2000" b="1" dirty="0" smtClean="0">
                <a:solidFill>
                  <a:srgbClr val="FF0000"/>
                </a:solidFill>
                <a:effectLst>
                  <a:outerShdw blurRad="38100" dist="38100" dir="2700000" algn="tl">
                    <a:srgbClr val="000000">
                      <a:alpha val="43137"/>
                    </a:srgbClr>
                  </a:outerShdw>
                </a:effectLst>
                <a:latin typeface="+mn-lt"/>
              </a:rPr>
              <a:t>5-</a:t>
            </a:r>
            <a:r>
              <a:rPr lang="tr-TR" sz="2000" dirty="0" smtClean="0">
                <a:latin typeface="+mn-lt"/>
              </a:rPr>
              <a:t> Cadde </a:t>
            </a:r>
            <a:r>
              <a:rPr lang="tr-TR" sz="2000" dirty="0">
                <a:latin typeface="+mn-lt"/>
              </a:rPr>
              <a:t>ve sokaklar ile istasyon dışındaki herhangi bir yere egzoz gazı emisyon ölçümü yapıldığına dair yazı, resim, ilan veya yön levhaları </a:t>
            </a:r>
            <a:r>
              <a:rPr lang="tr-TR" sz="2000" dirty="0" smtClean="0">
                <a:latin typeface="+mn-lt"/>
              </a:rPr>
              <a:t>koyulmayacak</a:t>
            </a:r>
            <a:endParaRPr lang="tr-TR" sz="2000" dirty="0">
              <a:latin typeface="+mn-lt"/>
            </a:endParaRPr>
          </a:p>
        </p:txBody>
      </p:sp>
    </p:spTree>
    <p:extLst>
      <p:ext uri="{BB962C8B-B14F-4D97-AF65-F5344CB8AC3E}">
        <p14:creationId xmlns:p14="http://schemas.microsoft.com/office/powerpoint/2010/main" val="33166863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nfo-bilgisayar\Desktop\8903_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8027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48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339752" y="256292"/>
            <a:ext cx="5040560" cy="584775"/>
          </a:xfrm>
          <a:prstGeom prst="rect">
            <a:avLst/>
          </a:prstGeom>
          <a:noFill/>
        </p:spPr>
        <p:txBody>
          <a:bodyPr wrap="square" rtlCol="0">
            <a:spAutoFit/>
          </a:bodyPr>
          <a:lstStyle/>
          <a:p>
            <a:pPr algn="ctr"/>
            <a:r>
              <a:rPr lang="tr-TR" sz="3200" dirty="0" smtClean="0">
                <a:solidFill>
                  <a:srgbClr val="FF0000"/>
                </a:solidFill>
                <a:latin typeface="+mn-lt"/>
              </a:rPr>
              <a:t>NEDEN TOPLANDIK?</a:t>
            </a:r>
            <a:endParaRPr lang="tr-TR" sz="3200" dirty="0">
              <a:solidFill>
                <a:srgbClr val="FF0000"/>
              </a:solidFill>
              <a:latin typeface="+mn-lt"/>
            </a:endParaRPr>
          </a:p>
        </p:txBody>
      </p:sp>
      <p:sp>
        <p:nvSpPr>
          <p:cNvPr id="4" name="Metin kutusu 3"/>
          <p:cNvSpPr txBox="1"/>
          <p:nvPr/>
        </p:nvSpPr>
        <p:spPr>
          <a:xfrm>
            <a:off x="269756" y="958939"/>
            <a:ext cx="8506982" cy="1200329"/>
          </a:xfrm>
          <a:prstGeom prst="rect">
            <a:avLst/>
          </a:prstGeom>
          <a:noFill/>
        </p:spPr>
        <p:txBody>
          <a:bodyPr wrap="square" rtlCol="0">
            <a:spAutoFit/>
          </a:bodyPr>
          <a:lstStyle/>
          <a:p>
            <a:pPr algn="just"/>
            <a:r>
              <a:rPr lang="tr-TR" sz="2400" dirty="0" smtClean="0">
                <a:latin typeface="+mn-lt"/>
              </a:rPr>
              <a:t>Egzoz gazı emisyon ölçümüne ilişkin yönetmelik değişikliği ve geçiş sürecindeki uygulamalar ve </a:t>
            </a:r>
            <a:r>
              <a:rPr lang="tr-TR" sz="2400" dirty="0" smtClean="0">
                <a:latin typeface="+mn-lt"/>
              </a:rPr>
              <a:t>«</a:t>
            </a:r>
            <a:r>
              <a:rPr lang="tr-TR" sz="2400" dirty="0" smtClean="0">
                <a:latin typeface="+mn-lt"/>
              </a:rPr>
              <a:t>Egzoz Ölçüm Takip Sistemi» konusunda  bilgilendirmeler </a:t>
            </a:r>
            <a:r>
              <a:rPr lang="tr-TR" sz="2400" dirty="0" smtClean="0">
                <a:latin typeface="+mn-lt"/>
              </a:rPr>
              <a:t>yapmak</a:t>
            </a:r>
            <a:endParaRPr lang="tr-TR" sz="2400" dirty="0">
              <a:latin typeface="+mn-lt"/>
            </a:endParaRPr>
          </a:p>
        </p:txBody>
      </p:sp>
      <p:pic>
        <p:nvPicPr>
          <p:cNvPr id="2052" name="Picture 4" descr="C:\Users\ebru.cakir\Desktop\s-3f69c1788d0e12b9d7f75da4a37077c148533e6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56" y="2330908"/>
            <a:ext cx="8874244" cy="429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43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C:\Users\info-bilgisayar\Desktop\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179" y="1708891"/>
            <a:ext cx="3092821" cy="2309306"/>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2771800" y="105226"/>
            <a:ext cx="4248472" cy="461665"/>
          </a:xfrm>
          <a:prstGeom prst="rect">
            <a:avLst/>
          </a:prstGeom>
        </p:spPr>
        <p:txBody>
          <a:bodyPr wrap="square">
            <a:spAutoFit/>
          </a:bodyPr>
          <a:lstStyle/>
          <a:p>
            <a:pPr algn="ctr"/>
            <a:r>
              <a:rPr lang="tr-TR" sz="2400" b="1" dirty="0" smtClean="0">
                <a:solidFill>
                  <a:srgbClr val="FF0000"/>
                </a:solidFill>
                <a:effectLst>
                  <a:outerShdw blurRad="38100" dist="38100" dir="2700000" algn="tl">
                    <a:srgbClr val="000000">
                      <a:alpha val="43137"/>
                    </a:srgbClr>
                  </a:outerShdw>
                </a:effectLst>
                <a:latin typeface="+mn-lt"/>
              </a:rPr>
              <a:t>ÖLÇÜM PERSONELİ</a:t>
            </a:r>
            <a:endParaRPr lang="tr-TR" sz="2400" b="1" dirty="0">
              <a:solidFill>
                <a:srgbClr val="FF0000"/>
              </a:solidFill>
              <a:effectLst>
                <a:outerShdw blurRad="38100" dist="38100" dir="2700000" algn="tl">
                  <a:srgbClr val="000000">
                    <a:alpha val="43137"/>
                  </a:srgbClr>
                </a:outerShdw>
              </a:effectLst>
              <a:latin typeface="+mn-lt"/>
            </a:endParaRPr>
          </a:p>
        </p:txBody>
      </p:sp>
      <p:sp>
        <p:nvSpPr>
          <p:cNvPr id="5" name="Dikdörtgen 4"/>
          <p:cNvSpPr/>
          <p:nvPr/>
        </p:nvSpPr>
        <p:spPr>
          <a:xfrm>
            <a:off x="107504" y="576505"/>
            <a:ext cx="5799659" cy="5940088"/>
          </a:xfrm>
          <a:prstGeom prst="rect">
            <a:avLst/>
          </a:prstGeom>
        </p:spPr>
        <p:txBody>
          <a:bodyPr wrap="square">
            <a:spAutoFit/>
          </a:bodyPr>
          <a:lstStyle/>
          <a:p>
            <a:pPr algn="just"/>
            <a:r>
              <a:rPr lang="tr-TR" sz="2000" dirty="0" smtClean="0">
                <a:latin typeface="+mn-lt"/>
              </a:rPr>
              <a:t>Egzoz </a:t>
            </a:r>
            <a:r>
              <a:rPr lang="tr-TR" sz="2000" dirty="0">
                <a:latin typeface="+mn-lt"/>
              </a:rPr>
              <a:t>gazı emisyon ölçümünde çalıştırılan personelin;</a:t>
            </a:r>
          </a:p>
          <a:p>
            <a:pPr algn="just"/>
            <a:r>
              <a:rPr lang="tr-TR" sz="2000" dirty="0">
                <a:latin typeface="+mn-lt"/>
              </a:rPr>
              <a:t>a) En az mesleki ve teknik eğitim okul ve kurumlarının motor teknolojisi, motorlu araçlar teknolojisi, makine teknolojisi, elektrik, elektronik, elektrik teknolojisi, elektronik teknolojisi, kimya, kimya teknolojisi, soğutma iklimlendirme, tesisat teknolojisi bölüm ve alanlarından veya ilgili kurumca eşdeğerliği kabul edilen alanlardan mezun olması veya, </a:t>
            </a:r>
          </a:p>
          <a:p>
            <a:pPr algn="just"/>
            <a:r>
              <a:rPr lang="tr-TR" sz="2000" dirty="0">
                <a:latin typeface="+mn-lt"/>
              </a:rPr>
              <a:t>b) Yüksekokulların mesleki ve teknik eğitim veren bölümlerinden mezun olması veya, </a:t>
            </a:r>
          </a:p>
          <a:p>
            <a:pPr algn="just"/>
            <a:r>
              <a:rPr lang="tr-TR" sz="2000" dirty="0">
                <a:latin typeface="+mn-lt"/>
              </a:rPr>
              <a:t>c) En az lise mezunu olup Millî Eğitim Bakanlığı tarafından verilen motor teknolojisi, motorlu araçlar teknolojisi, makine teknolojisi, elektrik, elektronik, elektrik teknolojisi, elektronik teknolojisi, kimya, kimya teknolojisi, soğutma iklimlendirme, tesisat teknolojisi bölüm ve alanlarından veya ilgili kurumca eşdeğerliği kabul edilen alanlardan en az ustalık veya dördüncü seviye mesleki yeterlilik belgesi almış </a:t>
            </a:r>
            <a:r>
              <a:rPr lang="tr-TR" sz="2000" dirty="0" smtClean="0">
                <a:latin typeface="+mn-lt"/>
              </a:rPr>
              <a:t>olması</a:t>
            </a:r>
            <a:endParaRPr lang="tr-TR" sz="2000" dirty="0">
              <a:latin typeface="+mn-lt"/>
            </a:endParaRPr>
          </a:p>
          <a:p>
            <a:pPr algn="just"/>
            <a:r>
              <a:rPr lang="tr-TR" sz="2000" dirty="0">
                <a:latin typeface="+mn-lt"/>
              </a:rPr>
              <a:t>gereklidir.</a:t>
            </a:r>
          </a:p>
        </p:txBody>
      </p:sp>
    </p:spTree>
    <p:extLst>
      <p:ext uri="{BB962C8B-B14F-4D97-AF65-F5344CB8AC3E}">
        <p14:creationId xmlns:p14="http://schemas.microsoft.com/office/powerpoint/2010/main" val="27366788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02311" y="1052736"/>
            <a:ext cx="8280920" cy="1938992"/>
          </a:xfrm>
          <a:prstGeom prst="rect">
            <a:avLst/>
          </a:prstGeom>
        </p:spPr>
        <p:txBody>
          <a:bodyPr wrap="square">
            <a:spAutoFit/>
          </a:bodyPr>
          <a:lstStyle/>
          <a:p>
            <a:pPr algn="just"/>
            <a:r>
              <a:rPr lang="tr-TR" sz="2000" dirty="0">
                <a:latin typeface="+mn-lt"/>
              </a:rPr>
              <a:t>5/6/1986 tarihli ve 3308 sayılı Mesleki Eğitim Kanunu kapsamında bu maddenin üçüncü fıkrasında belirtilen mesleklerde meslek kursu bitirme belgesi almış kişiler, yetkili veya özel servislerde en az 5 yıl çalıştığını Sosyal Güvenlik Kurumundan belgelendirmesi halinde egzoz gazı emisyon ölçüm personeli olarak görevlendirilebilir</a:t>
            </a:r>
            <a:r>
              <a:rPr lang="tr-TR" sz="2000" dirty="0" smtClean="0">
                <a:latin typeface="+mn-lt"/>
              </a:rPr>
              <a:t>. </a:t>
            </a:r>
            <a:r>
              <a:rPr lang="tr-TR" sz="2000" u="sng" dirty="0" smtClean="0">
                <a:latin typeface="+mn-lt"/>
              </a:rPr>
              <a:t>Onay almak üzere Belgelerle birlikte Müdürlüğümüze başvuru yapılması gereklidir.</a:t>
            </a:r>
            <a:endParaRPr lang="tr-TR" sz="2000" u="sng" dirty="0">
              <a:latin typeface="+mn-lt"/>
            </a:endParaRPr>
          </a:p>
        </p:txBody>
      </p:sp>
      <p:sp>
        <p:nvSpPr>
          <p:cNvPr id="4" name="Dikdörtgen 3"/>
          <p:cNvSpPr/>
          <p:nvPr/>
        </p:nvSpPr>
        <p:spPr>
          <a:xfrm>
            <a:off x="2346596" y="188640"/>
            <a:ext cx="4248472" cy="461665"/>
          </a:xfrm>
          <a:prstGeom prst="rect">
            <a:avLst/>
          </a:prstGeom>
        </p:spPr>
        <p:txBody>
          <a:bodyPr wrap="square">
            <a:spAutoFit/>
          </a:bodyPr>
          <a:lstStyle/>
          <a:p>
            <a:pPr algn="ctr"/>
            <a:r>
              <a:rPr lang="tr-TR" sz="2400" b="1" dirty="0" smtClean="0">
                <a:solidFill>
                  <a:srgbClr val="FF0000"/>
                </a:solidFill>
                <a:effectLst>
                  <a:outerShdw blurRad="38100" dist="38100" dir="2700000" algn="tl">
                    <a:srgbClr val="000000">
                      <a:alpha val="43137"/>
                    </a:srgbClr>
                  </a:outerShdw>
                </a:effectLst>
                <a:latin typeface="+mn-lt"/>
              </a:rPr>
              <a:t>ÖLÇÜM PERSONELİ</a:t>
            </a:r>
            <a:endParaRPr lang="tr-TR" sz="2400" b="1" dirty="0">
              <a:solidFill>
                <a:srgbClr val="FF0000"/>
              </a:solidFill>
              <a:effectLst>
                <a:outerShdw blurRad="38100" dist="38100" dir="2700000" algn="tl">
                  <a:srgbClr val="000000">
                    <a:alpha val="43137"/>
                  </a:srgbClr>
                </a:outerShdw>
              </a:effectLst>
              <a:latin typeface="+mn-lt"/>
            </a:endParaRPr>
          </a:p>
        </p:txBody>
      </p:sp>
      <p:pic>
        <p:nvPicPr>
          <p:cNvPr id="6146" name="Picture 2" descr="C:\Users\ebru.cakir\Desktop\egzoz-pulu-olmayana--7fee8c25c7d59f424d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073" y="3645024"/>
            <a:ext cx="7724264" cy="274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5163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9774" y="257519"/>
            <a:ext cx="8568952" cy="461665"/>
          </a:xfrm>
          <a:prstGeom prst="rect">
            <a:avLst/>
          </a:prstGeom>
        </p:spPr>
        <p:txBody>
          <a:bodyPr wrap="square">
            <a:spAutoFit/>
          </a:bodyPr>
          <a:lstStyle/>
          <a:p>
            <a:pPr algn="ctr"/>
            <a:r>
              <a:rPr lang="tr-TR" sz="2400" b="1" dirty="0">
                <a:solidFill>
                  <a:srgbClr val="FF0000"/>
                </a:solidFill>
                <a:effectLst>
                  <a:outerShdw blurRad="38100" dist="38100" dir="2700000" algn="tl">
                    <a:srgbClr val="000000">
                      <a:alpha val="43137"/>
                    </a:srgbClr>
                  </a:outerShdw>
                </a:effectLst>
                <a:latin typeface="+mn-lt"/>
              </a:rPr>
              <a:t>Yetkili egzoz gazı emisyon ölçüm istasyonlarının denetimi</a:t>
            </a:r>
            <a:endParaRPr lang="tr-TR" sz="2400" dirty="0">
              <a:solidFill>
                <a:srgbClr val="FF0000"/>
              </a:solidFill>
              <a:effectLst>
                <a:outerShdw blurRad="38100" dist="38100" dir="2700000" algn="tl">
                  <a:srgbClr val="000000">
                    <a:alpha val="43137"/>
                  </a:srgbClr>
                </a:outerShdw>
              </a:effectLst>
              <a:latin typeface="+mn-lt"/>
            </a:endParaRPr>
          </a:p>
        </p:txBody>
      </p:sp>
      <p:sp>
        <p:nvSpPr>
          <p:cNvPr id="4" name="Yuvarlatılmış Dikdörtgen 3"/>
          <p:cNvSpPr/>
          <p:nvPr/>
        </p:nvSpPr>
        <p:spPr>
          <a:xfrm>
            <a:off x="490647" y="726567"/>
            <a:ext cx="302433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t>Türk Standartları Enstitüsü </a:t>
            </a:r>
          </a:p>
        </p:txBody>
      </p:sp>
      <p:sp>
        <p:nvSpPr>
          <p:cNvPr id="5" name="Yuvarlatılmış Dikdörtgen 4"/>
          <p:cNvSpPr/>
          <p:nvPr/>
        </p:nvSpPr>
        <p:spPr>
          <a:xfrm>
            <a:off x="4917900" y="766482"/>
            <a:ext cx="347052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t>Bilim Sanayi ve Teknoloji Bakanlığı </a:t>
            </a:r>
            <a:endParaRPr lang="tr-TR" dirty="0"/>
          </a:p>
        </p:txBody>
      </p:sp>
      <p:sp>
        <p:nvSpPr>
          <p:cNvPr id="6" name="Dikdörtgen 5"/>
          <p:cNvSpPr/>
          <p:nvPr/>
        </p:nvSpPr>
        <p:spPr>
          <a:xfrm>
            <a:off x="231478" y="2940161"/>
            <a:ext cx="3542673" cy="2031325"/>
          </a:xfrm>
          <a:prstGeom prst="rect">
            <a:avLst/>
          </a:prstGeom>
        </p:spPr>
        <p:txBody>
          <a:bodyPr wrap="square">
            <a:spAutoFit/>
          </a:bodyPr>
          <a:lstStyle/>
          <a:p>
            <a:r>
              <a:rPr lang="tr-TR" dirty="0">
                <a:latin typeface="+mn-lt"/>
              </a:rPr>
              <a:t>Yapılacak denetimlerde Standartta belirlenen kurallara uygun olmayan ve/veya belgesi iptal edilen istasyonların bilgileri resmi yazı ile denetimi gerçekleştiren kurum tarafından aynı gün içerisinde il müdürlüğüne bildirilir. </a:t>
            </a:r>
          </a:p>
        </p:txBody>
      </p:sp>
      <p:sp>
        <p:nvSpPr>
          <p:cNvPr id="7" name="Dikdörtgen 6"/>
          <p:cNvSpPr/>
          <p:nvPr/>
        </p:nvSpPr>
        <p:spPr>
          <a:xfrm>
            <a:off x="4427985" y="1862194"/>
            <a:ext cx="3765774" cy="707886"/>
          </a:xfrm>
          <a:prstGeom prst="rect">
            <a:avLst/>
          </a:prstGeom>
        </p:spPr>
        <p:txBody>
          <a:bodyPr wrap="square">
            <a:spAutoFit/>
          </a:bodyPr>
          <a:lstStyle/>
          <a:p>
            <a:r>
              <a:rPr lang="tr-TR" sz="2000" dirty="0">
                <a:latin typeface="+mn-lt"/>
              </a:rPr>
              <a:t>Egzoz gazı emisyon ölçüm cihazlarının denetimleri</a:t>
            </a:r>
          </a:p>
        </p:txBody>
      </p:sp>
      <p:sp>
        <p:nvSpPr>
          <p:cNvPr id="8" name="Dikdörtgen 7"/>
          <p:cNvSpPr/>
          <p:nvPr/>
        </p:nvSpPr>
        <p:spPr>
          <a:xfrm>
            <a:off x="231478" y="1832433"/>
            <a:ext cx="3410177" cy="1015663"/>
          </a:xfrm>
          <a:prstGeom prst="rect">
            <a:avLst/>
          </a:prstGeom>
        </p:spPr>
        <p:txBody>
          <a:bodyPr wrap="square">
            <a:spAutoFit/>
          </a:bodyPr>
          <a:lstStyle/>
          <a:p>
            <a:r>
              <a:rPr lang="tr-TR" sz="2000" dirty="0">
                <a:latin typeface="+mn-lt"/>
              </a:rPr>
              <a:t>Egzoz gazı emisyon ölçüm istasyonlarının TS 13231 Standardına uygunluğu</a:t>
            </a:r>
          </a:p>
        </p:txBody>
      </p:sp>
      <p:sp>
        <p:nvSpPr>
          <p:cNvPr id="9" name="Dikdörtgen 8"/>
          <p:cNvSpPr/>
          <p:nvPr/>
        </p:nvSpPr>
        <p:spPr>
          <a:xfrm>
            <a:off x="4355977" y="2786376"/>
            <a:ext cx="4366240" cy="2031325"/>
          </a:xfrm>
          <a:prstGeom prst="rect">
            <a:avLst/>
          </a:prstGeom>
        </p:spPr>
        <p:txBody>
          <a:bodyPr wrap="square">
            <a:spAutoFit/>
          </a:bodyPr>
          <a:lstStyle/>
          <a:p>
            <a:pPr algn="just"/>
            <a:r>
              <a:rPr lang="tr-TR" dirty="0">
                <a:latin typeface="+mn-lt"/>
              </a:rPr>
              <a:t>Yapılacak denetimlerde uygun olmadığı tespit edilerek kullanımdan men edilen cihazların; imalatçısı, markası, modeli, tipi, seri numarası ile birlikte cihazın kullanıldığı istasyon ve adres bilgisi resmi yazı ile denetimi gerçekleştiren kurum tarafından aynı gün içerisinde il müdürlüğüne bildirilir. </a:t>
            </a:r>
          </a:p>
        </p:txBody>
      </p:sp>
      <p:sp>
        <p:nvSpPr>
          <p:cNvPr id="10" name="Dikdörtgen 9"/>
          <p:cNvSpPr/>
          <p:nvPr/>
        </p:nvSpPr>
        <p:spPr>
          <a:xfrm>
            <a:off x="2735797" y="5721788"/>
            <a:ext cx="324036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ÖLÇÜM DURDURULUR</a:t>
            </a:r>
            <a:endParaRPr lang="tr-TR" dirty="0"/>
          </a:p>
        </p:txBody>
      </p:sp>
      <p:sp>
        <p:nvSpPr>
          <p:cNvPr id="11" name="Sağa Bükülü Ok 10"/>
          <p:cNvSpPr/>
          <p:nvPr/>
        </p:nvSpPr>
        <p:spPr>
          <a:xfrm>
            <a:off x="1403648" y="5226741"/>
            <a:ext cx="840971"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 name="Sola Bükülü Ok 11"/>
          <p:cNvSpPr/>
          <p:nvPr/>
        </p:nvSpPr>
        <p:spPr>
          <a:xfrm>
            <a:off x="6496459" y="5089064"/>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327861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heel(1)">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Effect transition="in" filter="barn(inVertical)">
                                      <p:cBhvr>
                                        <p:cTn id="5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p:bldP spid="7" grpId="0"/>
      <p:bldP spid="8" grpId="0"/>
      <p:bldP spid="9" grpId="0"/>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4005" y="49074"/>
            <a:ext cx="8568952" cy="461665"/>
          </a:xfrm>
          <a:prstGeom prst="rect">
            <a:avLst/>
          </a:prstGeom>
        </p:spPr>
        <p:txBody>
          <a:bodyPr wrap="square">
            <a:spAutoFit/>
          </a:bodyPr>
          <a:lstStyle/>
          <a:p>
            <a:pPr algn="ctr"/>
            <a:r>
              <a:rPr lang="tr-TR" sz="2400" b="1" dirty="0">
                <a:solidFill>
                  <a:srgbClr val="FF0000"/>
                </a:solidFill>
                <a:effectLst>
                  <a:outerShdw blurRad="38100" dist="38100" dir="2700000" algn="tl">
                    <a:srgbClr val="000000">
                      <a:alpha val="43137"/>
                    </a:srgbClr>
                  </a:outerShdw>
                </a:effectLst>
                <a:latin typeface="+mn-lt"/>
              </a:rPr>
              <a:t>Yetkili egzoz gazı emisyon ölçüm istasyonlarının denetimi</a:t>
            </a:r>
            <a:endParaRPr lang="tr-TR" sz="2400" dirty="0">
              <a:solidFill>
                <a:srgbClr val="FF0000"/>
              </a:solidFill>
              <a:effectLst>
                <a:outerShdw blurRad="38100" dist="38100" dir="2700000" algn="tl">
                  <a:srgbClr val="000000">
                    <a:alpha val="43137"/>
                  </a:srgbClr>
                </a:outerShdw>
              </a:effectLst>
              <a:latin typeface="+mn-lt"/>
            </a:endParaRPr>
          </a:p>
        </p:txBody>
      </p:sp>
      <p:sp>
        <p:nvSpPr>
          <p:cNvPr id="5" name="Yuvarlatılmış Dikdörtgen 4"/>
          <p:cNvSpPr/>
          <p:nvPr/>
        </p:nvSpPr>
        <p:spPr>
          <a:xfrm>
            <a:off x="1835696" y="739339"/>
            <a:ext cx="432048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Çevre ve Şehircilik İl Müdürlüğü </a:t>
            </a:r>
            <a:endParaRPr lang="tr-TR" dirty="0"/>
          </a:p>
        </p:txBody>
      </p:sp>
      <p:sp>
        <p:nvSpPr>
          <p:cNvPr id="6" name="Dikdörtgen 5"/>
          <p:cNvSpPr/>
          <p:nvPr/>
        </p:nvSpPr>
        <p:spPr>
          <a:xfrm>
            <a:off x="264471" y="1268760"/>
            <a:ext cx="8417414" cy="3477875"/>
          </a:xfrm>
          <a:prstGeom prst="rect">
            <a:avLst/>
          </a:prstGeom>
        </p:spPr>
        <p:txBody>
          <a:bodyPr wrap="square">
            <a:spAutoFit/>
          </a:bodyPr>
          <a:lstStyle/>
          <a:p>
            <a:r>
              <a:rPr lang="tr-TR" sz="1200" dirty="0">
                <a:latin typeface="+mn-lt"/>
              </a:rPr>
              <a:t>*</a:t>
            </a:r>
            <a:r>
              <a:rPr lang="tr-TR" sz="1200" dirty="0" smtClean="0">
                <a:latin typeface="+mn-lt"/>
              </a:rPr>
              <a:t> </a:t>
            </a:r>
            <a:r>
              <a:rPr lang="tr-TR" sz="2000" dirty="0">
                <a:latin typeface="+mn-lt"/>
              </a:rPr>
              <a:t>Ölçüm cihazlarına egzoz gazı emisyon ölçüm sonuçlarını etkileyecek şekilde müdahalede bulunulması,</a:t>
            </a:r>
          </a:p>
          <a:p>
            <a:r>
              <a:rPr lang="tr-TR" sz="2000" dirty="0" smtClean="0">
                <a:latin typeface="+mn-lt"/>
              </a:rPr>
              <a:t>* </a:t>
            </a:r>
            <a:r>
              <a:rPr lang="tr-TR" sz="2000" dirty="0">
                <a:latin typeface="+mn-lt"/>
              </a:rPr>
              <a:t>Bakanlıkça belirlenen egzoz gazı emisyon ölçüm ücretinden farklı ücret alınması,</a:t>
            </a:r>
          </a:p>
          <a:p>
            <a:r>
              <a:rPr lang="tr-TR" sz="2000" dirty="0">
                <a:latin typeface="+mn-lt"/>
              </a:rPr>
              <a:t>*</a:t>
            </a:r>
            <a:r>
              <a:rPr lang="tr-TR" sz="2000" dirty="0" smtClean="0">
                <a:latin typeface="+mn-lt"/>
              </a:rPr>
              <a:t> </a:t>
            </a:r>
            <a:r>
              <a:rPr lang="tr-TR" sz="2000" dirty="0">
                <a:latin typeface="+mn-lt"/>
              </a:rPr>
              <a:t>Egzoz gazı emisyon ölçüm sonucunun olumsuz çıkması durumunda aynı istasyonda ilk ölçümden sonra verilen ücretsiz 2 ölçüm hakkının kullandırılmaması ve ücret alınması,</a:t>
            </a:r>
          </a:p>
          <a:p>
            <a:r>
              <a:rPr lang="tr-TR" sz="2000" dirty="0">
                <a:latin typeface="+mn-lt"/>
              </a:rPr>
              <a:t>*</a:t>
            </a:r>
            <a:r>
              <a:rPr lang="tr-TR" sz="2000" dirty="0" smtClean="0">
                <a:latin typeface="+mn-lt"/>
              </a:rPr>
              <a:t> </a:t>
            </a:r>
            <a:r>
              <a:rPr lang="tr-TR" sz="2000" dirty="0">
                <a:latin typeface="+mn-lt"/>
              </a:rPr>
              <a:t>Egzoz gazı emisyon ölçüm yetki belgesi bulunan sabit istasyon tarafından seyyar araçla ölçüm yapıldığı/yaptırıldığı ve/veya egzoz gazı emisyon ölçüm yetki belgesinde belirtilen adresten farklı bir adreste ölçüm yapılması,</a:t>
            </a:r>
          </a:p>
          <a:p>
            <a:r>
              <a:rPr lang="tr-TR" sz="2000" dirty="0">
                <a:latin typeface="+mn-lt"/>
              </a:rPr>
              <a:t>durumlarından herhangi birinin tespiti halinde </a:t>
            </a:r>
          </a:p>
        </p:txBody>
      </p:sp>
      <p:sp>
        <p:nvSpPr>
          <p:cNvPr id="10" name="Dikdörtgen 9"/>
          <p:cNvSpPr/>
          <p:nvPr/>
        </p:nvSpPr>
        <p:spPr>
          <a:xfrm>
            <a:off x="433751" y="5589240"/>
            <a:ext cx="8355413" cy="3268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ÖLÇÜM DURDURULUR</a:t>
            </a:r>
            <a:endParaRPr lang="tr-TR" dirty="0"/>
          </a:p>
        </p:txBody>
      </p:sp>
      <p:sp>
        <p:nvSpPr>
          <p:cNvPr id="13" name="Dikdörtgen 12"/>
          <p:cNvSpPr/>
          <p:nvPr/>
        </p:nvSpPr>
        <p:spPr>
          <a:xfrm>
            <a:off x="418092" y="6068508"/>
            <a:ext cx="8355413" cy="3268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istasyonun yetki belgesi bir daha yenilenmemek üzere iptal edilir. </a:t>
            </a:r>
          </a:p>
        </p:txBody>
      </p:sp>
    </p:spTree>
    <p:extLst>
      <p:ext uri="{BB962C8B-B14F-4D97-AF65-F5344CB8AC3E}">
        <p14:creationId xmlns:p14="http://schemas.microsoft.com/office/powerpoint/2010/main" val="201557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80">
                                          <p:stCondLst>
                                            <p:cond delay="0"/>
                                          </p:stCondLst>
                                        </p:cTn>
                                        <p:tgtEl>
                                          <p:spTgt spid="13"/>
                                        </p:tgtEl>
                                      </p:cBhvr>
                                    </p:animEffect>
                                    <p:anim calcmode="lin" valueType="num">
                                      <p:cBhvr>
                                        <p:cTn id="4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9" dur="26">
                                          <p:stCondLst>
                                            <p:cond delay="650"/>
                                          </p:stCondLst>
                                        </p:cTn>
                                        <p:tgtEl>
                                          <p:spTgt spid="13"/>
                                        </p:tgtEl>
                                      </p:cBhvr>
                                      <p:to x="100000" y="60000"/>
                                    </p:animScale>
                                    <p:animScale>
                                      <p:cBhvr>
                                        <p:cTn id="50" dur="166" decel="50000">
                                          <p:stCondLst>
                                            <p:cond delay="676"/>
                                          </p:stCondLst>
                                        </p:cTn>
                                        <p:tgtEl>
                                          <p:spTgt spid="13"/>
                                        </p:tgtEl>
                                      </p:cBhvr>
                                      <p:to x="100000" y="100000"/>
                                    </p:animScale>
                                    <p:animScale>
                                      <p:cBhvr>
                                        <p:cTn id="51" dur="26">
                                          <p:stCondLst>
                                            <p:cond delay="1312"/>
                                          </p:stCondLst>
                                        </p:cTn>
                                        <p:tgtEl>
                                          <p:spTgt spid="13"/>
                                        </p:tgtEl>
                                      </p:cBhvr>
                                      <p:to x="100000" y="80000"/>
                                    </p:animScale>
                                    <p:animScale>
                                      <p:cBhvr>
                                        <p:cTn id="52" dur="166" decel="50000">
                                          <p:stCondLst>
                                            <p:cond delay="1338"/>
                                          </p:stCondLst>
                                        </p:cTn>
                                        <p:tgtEl>
                                          <p:spTgt spid="13"/>
                                        </p:tgtEl>
                                      </p:cBhvr>
                                      <p:to x="100000" y="100000"/>
                                    </p:animScale>
                                    <p:animScale>
                                      <p:cBhvr>
                                        <p:cTn id="53" dur="26">
                                          <p:stCondLst>
                                            <p:cond delay="1642"/>
                                          </p:stCondLst>
                                        </p:cTn>
                                        <p:tgtEl>
                                          <p:spTgt spid="13"/>
                                        </p:tgtEl>
                                      </p:cBhvr>
                                      <p:to x="100000" y="90000"/>
                                    </p:animScale>
                                    <p:animScale>
                                      <p:cBhvr>
                                        <p:cTn id="54" dur="166" decel="50000">
                                          <p:stCondLst>
                                            <p:cond delay="1668"/>
                                          </p:stCondLst>
                                        </p:cTn>
                                        <p:tgtEl>
                                          <p:spTgt spid="13"/>
                                        </p:tgtEl>
                                      </p:cBhvr>
                                      <p:to x="100000" y="100000"/>
                                    </p:animScale>
                                    <p:animScale>
                                      <p:cBhvr>
                                        <p:cTn id="55" dur="26">
                                          <p:stCondLst>
                                            <p:cond delay="1808"/>
                                          </p:stCondLst>
                                        </p:cTn>
                                        <p:tgtEl>
                                          <p:spTgt spid="13"/>
                                        </p:tgtEl>
                                      </p:cBhvr>
                                      <p:to x="100000" y="95000"/>
                                    </p:animScale>
                                    <p:animScale>
                                      <p:cBhvr>
                                        <p:cTn id="56"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10"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4005" y="49074"/>
            <a:ext cx="8568952" cy="461665"/>
          </a:xfrm>
          <a:prstGeom prst="rect">
            <a:avLst/>
          </a:prstGeom>
        </p:spPr>
        <p:txBody>
          <a:bodyPr wrap="square">
            <a:spAutoFit/>
          </a:bodyPr>
          <a:lstStyle/>
          <a:p>
            <a:pPr algn="ctr"/>
            <a:r>
              <a:rPr lang="tr-TR" sz="2400" b="1" dirty="0">
                <a:solidFill>
                  <a:srgbClr val="FF0000"/>
                </a:solidFill>
                <a:effectLst>
                  <a:outerShdw blurRad="38100" dist="38100" dir="2700000" algn="tl">
                    <a:srgbClr val="000000">
                      <a:alpha val="43137"/>
                    </a:srgbClr>
                  </a:outerShdw>
                </a:effectLst>
                <a:latin typeface="+mn-lt"/>
              </a:rPr>
              <a:t>Yetkili egzoz gazı emisyon ölçüm istasyonlarının denetimi</a:t>
            </a:r>
            <a:endParaRPr lang="tr-TR" sz="2400" dirty="0">
              <a:solidFill>
                <a:srgbClr val="FF0000"/>
              </a:solidFill>
              <a:effectLst>
                <a:outerShdw blurRad="38100" dist="38100" dir="2700000" algn="tl">
                  <a:srgbClr val="000000">
                    <a:alpha val="43137"/>
                  </a:srgbClr>
                </a:outerShdw>
              </a:effectLst>
              <a:latin typeface="+mn-lt"/>
            </a:endParaRPr>
          </a:p>
        </p:txBody>
      </p:sp>
      <p:sp>
        <p:nvSpPr>
          <p:cNvPr id="5" name="Yuvarlatılmış Dikdörtgen 4"/>
          <p:cNvSpPr/>
          <p:nvPr/>
        </p:nvSpPr>
        <p:spPr>
          <a:xfrm>
            <a:off x="1835696" y="510739"/>
            <a:ext cx="432048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Çevre ve Şehircilik İl Müdürlüğü </a:t>
            </a:r>
            <a:endParaRPr lang="tr-TR" dirty="0"/>
          </a:p>
        </p:txBody>
      </p:sp>
      <p:sp>
        <p:nvSpPr>
          <p:cNvPr id="6" name="Dikdörtgen 5"/>
          <p:cNvSpPr/>
          <p:nvPr/>
        </p:nvSpPr>
        <p:spPr>
          <a:xfrm>
            <a:off x="242565" y="1484784"/>
            <a:ext cx="8417414" cy="2246769"/>
          </a:xfrm>
          <a:prstGeom prst="rect">
            <a:avLst/>
          </a:prstGeom>
        </p:spPr>
        <p:txBody>
          <a:bodyPr wrap="square">
            <a:spAutoFit/>
          </a:bodyPr>
          <a:lstStyle/>
          <a:p>
            <a:r>
              <a:rPr lang="tr-TR" sz="2000" dirty="0" smtClean="0">
                <a:latin typeface="+mn-lt"/>
              </a:rPr>
              <a:t>* </a:t>
            </a:r>
            <a:r>
              <a:rPr lang="tr-TR" sz="2000" dirty="0">
                <a:latin typeface="+mn-lt"/>
              </a:rPr>
              <a:t>Egzoz gazı emisyon ölçüm raporunun taşıt sahibine verilmemesi,</a:t>
            </a:r>
          </a:p>
          <a:p>
            <a:r>
              <a:rPr lang="tr-TR" sz="2000" dirty="0">
                <a:latin typeface="+mn-lt"/>
              </a:rPr>
              <a:t>*</a:t>
            </a:r>
            <a:r>
              <a:rPr lang="tr-TR" sz="2000" dirty="0" smtClean="0">
                <a:latin typeface="+mn-lt"/>
              </a:rPr>
              <a:t> </a:t>
            </a:r>
            <a:r>
              <a:rPr lang="tr-TR" sz="2000" dirty="0">
                <a:latin typeface="+mn-lt"/>
              </a:rPr>
              <a:t>Çift yakıt kullanan motorlu taşıtlarda her iki yakıta göre de egzoz gazı emisyon ölçümünün yapılmaması,</a:t>
            </a:r>
          </a:p>
          <a:p>
            <a:r>
              <a:rPr lang="tr-TR" sz="2000" dirty="0">
                <a:latin typeface="+mn-lt"/>
              </a:rPr>
              <a:t>*</a:t>
            </a:r>
            <a:r>
              <a:rPr lang="tr-TR" sz="2000" dirty="0" smtClean="0">
                <a:latin typeface="+mn-lt"/>
              </a:rPr>
              <a:t> </a:t>
            </a:r>
            <a:r>
              <a:rPr lang="tr-TR" sz="2000" dirty="0">
                <a:latin typeface="+mn-lt"/>
              </a:rPr>
              <a:t>İstasyona yetki verilmesine esas olan bilgi ve belgelerden herhangi birinin iptal edilmesi ve durumun il müdürlüğüne bildirilmemesi,</a:t>
            </a:r>
          </a:p>
          <a:p>
            <a:r>
              <a:rPr lang="tr-TR" sz="2000" dirty="0">
                <a:latin typeface="+mn-lt"/>
              </a:rPr>
              <a:t>durumlarından herhangi birinin tespiti halinde il müdürlüğünce istasyonun yetki belgesi iptal edilir. </a:t>
            </a:r>
          </a:p>
        </p:txBody>
      </p:sp>
      <p:sp>
        <p:nvSpPr>
          <p:cNvPr id="10" name="Dikdörtgen 9"/>
          <p:cNvSpPr/>
          <p:nvPr/>
        </p:nvSpPr>
        <p:spPr>
          <a:xfrm>
            <a:off x="360774" y="4293096"/>
            <a:ext cx="8355413" cy="3268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ÖLÇÜM DURDURULUR</a:t>
            </a:r>
            <a:endParaRPr lang="tr-TR" dirty="0"/>
          </a:p>
        </p:txBody>
      </p:sp>
      <p:sp>
        <p:nvSpPr>
          <p:cNvPr id="7" name="Dikdörtgen 6"/>
          <p:cNvSpPr/>
          <p:nvPr/>
        </p:nvSpPr>
        <p:spPr>
          <a:xfrm>
            <a:off x="340833" y="4923034"/>
            <a:ext cx="8355413" cy="14153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yetki belgesinin iptal edildiği tarihten itibaren otuz gün boyunca yeniden egzoz gazı emisyon ölçüm yetki belgesi düzenlenmez.</a:t>
            </a:r>
          </a:p>
          <a:p>
            <a:pPr algn="ctr"/>
            <a:endParaRPr lang="tr-TR" dirty="0"/>
          </a:p>
        </p:txBody>
      </p:sp>
    </p:spTree>
    <p:extLst>
      <p:ext uri="{BB962C8B-B14F-4D97-AF65-F5344CB8AC3E}">
        <p14:creationId xmlns:p14="http://schemas.microsoft.com/office/powerpoint/2010/main" val="297403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10"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4005" y="49074"/>
            <a:ext cx="8568952" cy="461665"/>
          </a:xfrm>
          <a:prstGeom prst="rect">
            <a:avLst/>
          </a:prstGeom>
        </p:spPr>
        <p:txBody>
          <a:bodyPr wrap="square">
            <a:spAutoFit/>
          </a:bodyPr>
          <a:lstStyle/>
          <a:p>
            <a:pPr algn="ctr"/>
            <a:r>
              <a:rPr lang="tr-TR" sz="2400" b="1" dirty="0">
                <a:solidFill>
                  <a:srgbClr val="FF0000"/>
                </a:solidFill>
                <a:effectLst>
                  <a:outerShdw blurRad="38100" dist="38100" dir="2700000" algn="tl">
                    <a:srgbClr val="000000">
                      <a:alpha val="43137"/>
                    </a:srgbClr>
                  </a:outerShdw>
                </a:effectLst>
                <a:latin typeface="+mn-lt"/>
              </a:rPr>
              <a:t>Yetkili egzoz gazı emisyon ölçüm istasyonlarının denetimi</a:t>
            </a:r>
            <a:endParaRPr lang="tr-TR" sz="2400" dirty="0">
              <a:solidFill>
                <a:srgbClr val="FF0000"/>
              </a:solidFill>
              <a:effectLst>
                <a:outerShdw blurRad="38100" dist="38100" dir="2700000" algn="tl">
                  <a:srgbClr val="000000">
                    <a:alpha val="43137"/>
                  </a:srgbClr>
                </a:outerShdw>
              </a:effectLst>
              <a:latin typeface="+mn-lt"/>
            </a:endParaRPr>
          </a:p>
        </p:txBody>
      </p:sp>
      <p:sp>
        <p:nvSpPr>
          <p:cNvPr id="5" name="Yuvarlatılmış Dikdörtgen 4"/>
          <p:cNvSpPr/>
          <p:nvPr/>
        </p:nvSpPr>
        <p:spPr>
          <a:xfrm>
            <a:off x="1835696" y="510739"/>
            <a:ext cx="432048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Çevre ve Şehircilik İl Müdürlüğü </a:t>
            </a:r>
            <a:endParaRPr lang="tr-TR" dirty="0"/>
          </a:p>
        </p:txBody>
      </p:sp>
      <p:sp>
        <p:nvSpPr>
          <p:cNvPr id="6" name="Dikdörtgen 5"/>
          <p:cNvSpPr/>
          <p:nvPr/>
        </p:nvSpPr>
        <p:spPr>
          <a:xfrm>
            <a:off x="254005" y="967939"/>
            <a:ext cx="8417414" cy="5693866"/>
          </a:xfrm>
          <a:prstGeom prst="rect">
            <a:avLst/>
          </a:prstGeom>
        </p:spPr>
        <p:txBody>
          <a:bodyPr wrap="square">
            <a:spAutoFit/>
          </a:bodyPr>
          <a:lstStyle/>
          <a:p>
            <a:r>
              <a:rPr lang="tr-TR" sz="1200" dirty="0" smtClean="0">
                <a:latin typeface="+mn-lt"/>
              </a:rPr>
              <a:t>* </a:t>
            </a:r>
            <a:r>
              <a:rPr lang="tr-TR" dirty="0">
                <a:latin typeface="+mn-lt"/>
              </a:rPr>
              <a:t>Yetkili ölçüm istasyonunun isim, el değiştirme ve benzeri bilgilerinde olan değişikliklerin il müdürlüğüne bildirilmemesi,</a:t>
            </a:r>
          </a:p>
          <a:p>
            <a:r>
              <a:rPr lang="tr-TR" dirty="0">
                <a:latin typeface="+mn-lt"/>
              </a:rPr>
              <a:t>*</a:t>
            </a:r>
            <a:r>
              <a:rPr lang="tr-TR" dirty="0" smtClean="0">
                <a:latin typeface="+mn-lt"/>
              </a:rPr>
              <a:t> </a:t>
            </a:r>
            <a:r>
              <a:rPr lang="tr-TR" dirty="0">
                <a:latin typeface="+mn-lt"/>
              </a:rPr>
              <a:t>İstasyona yetki verilmesine esas olan bilgi ve belgelerden herhangi birinin değişmesi ve durumun il müdürlüğüne bildirilmemesi,</a:t>
            </a:r>
          </a:p>
          <a:p>
            <a:r>
              <a:rPr lang="tr-TR" dirty="0">
                <a:latin typeface="+mn-lt"/>
              </a:rPr>
              <a:t>*</a:t>
            </a:r>
            <a:r>
              <a:rPr lang="tr-TR" dirty="0" smtClean="0">
                <a:latin typeface="+mn-lt"/>
              </a:rPr>
              <a:t> </a:t>
            </a:r>
            <a:r>
              <a:rPr lang="tr-TR" dirty="0">
                <a:latin typeface="+mn-lt"/>
              </a:rPr>
              <a:t>EK-1’de şablonu yer alan “Çevre ve Şehircilik Bakanlığından Yetkili Egzoz Gazı Emisyon Ölçüm İstasyonu” ibaresinin yer aldığı tabelanın </a:t>
            </a:r>
            <a:r>
              <a:rPr lang="tr-TR" dirty="0" smtClean="0">
                <a:latin typeface="+mn-lt"/>
              </a:rPr>
              <a:t>asılmaması</a:t>
            </a:r>
            <a:r>
              <a:rPr lang="tr-TR" dirty="0">
                <a:latin typeface="+mn-lt"/>
              </a:rPr>
              <a:t>, bu tabela dışında ifadeler asılması,</a:t>
            </a:r>
          </a:p>
          <a:p>
            <a:r>
              <a:rPr lang="tr-TR" dirty="0">
                <a:latin typeface="+mn-lt"/>
              </a:rPr>
              <a:t>*</a:t>
            </a:r>
            <a:r>
              <a:rPr lang="tr-TR" dirty="0" smtClean="0">
                <a:latin typeface="+mn-lt"/>
              </a:rPr>
              <a:t> </a:t>
            </a:r>
            <a:r>
              <a:rPr lang="tr-TR" dirty="0">
                <a:latin typeface="+mn-lt"/>
              </a:rPr>
              <a:t>Egzoz gazı emisyon ölçümü yapan personelin sayı veya niteliklerinde Bakanlıkça belirlenen şartlara uyulmaması,</a:t>
            </a:r>
          </a:p>
          <a:p>
            <a:r>
              <a:rPr lang="tr-TR" dirty="0">
                <a:latin typeface="+mn-lt"/>
              </a:rPr>
              <a:t>*</a:t>
            </a:r>
            <a:r>
              <a:rPr lang="tr-TR" dirty="0" smtClean="0">
                <a:latin typeface="+mn-lt"/>
              </a:rPr>
              <a:t> </a:t>
            </a:r>
            <a:r>
              <a:rPr lang="tr-TR" dirty="0">
                <a:latin typeface="+mn-lt"/>
              </a:rPr>
              <a:t>Ölçüm bedelinin istasyon içerisinde görülebilecek ve okunabilecek bir şekilde asılmaması,</a:t>
            </a:r>
          </a:p>
          <a:p>
            <a:r>
              <a:rPr lang="tr-TR" dirty="0">
                <a:latin typeface="+mn-lt"/>
              </a:rPr>
              <a:t>*</a:t>
            </a:r>
            <a:r>
              <a:rPr lang="tr-TR" dirty="0" smtClean="0">
                <a:latin typeface="+mn-lt"/>
              </a:rPr>
              <a:t> </a:t>
            </a:r>
            <a:r>
              <a:rPr lang="tr-TR" dirty="0">
                <a:latin typeface="+mn-lt"/>
              </a:rPr>
              <a:t>TS 13231 Standardı EK-A’nın uygun bir yere asılmaması, </a:t>
            </a:r>
          </a:p>
          <a:p>
            <a:r>
              <a:rPr lang="tr-TR" dirty="0">
                <a:latin typeface="+mn-lt"/>
              </a:rPr>
              <a:t>*</a:t>
            </a:r>
            <a:r>
              <a:rPr lang="tr-TR" dirty="0" smtClean="0">
                <a:latin typeface="+mn-lt"/>
              </a:rPr>
              <a:t> </a:t>
            </a:r>
            <a:r>
              <a:rPr lang="tr-TR" dirty="0">
                <a:latin typeface="+mn-lt"/>
              </a:rPr>
              <a:t>Egzoz gazı emisyon ölçüm yetki belgesinin istasyon içerisinde görülebilecek ve okunabilecek bir şekilde asılmaması,</a:t>
            </a:r>
          </a:p>
          <a:p>
            <a:r>
              <a:rPr lang="tr-TR" dirty="0">
                <a:latin typeface="+mn-lt"/>
              </a:rPr>
              <a:t>*</a:t>
            </a:r>
            <a:r>
              <a:rPr lang="tr-TR" dirty="0" smtClean="0">
                <a:latin typeface="+mn-lt"/>
              </a:rPr>
              <a:t> </a:t>
            </a:r>
            <a:r>
              <a:rPr lang="tr-TR" dirty="0">
                <a:latin typeface="+mn-lt"/>
              </a:rPr>
              <a:t>“Egzoz Gazı Emisyon Ölçümleri Çevre ve Şehircilik Bakanlığı Tarafından Kameralı Sistemle Kayıt Altına Alınmaktadır” ibaresinin istasyon içerisinde görülebilecek ve okunabilecek bir şekilde asılmaması,</a:t>
            </a:r>
          </a:p>
          <a:p>
            <a:pPr marL="171450" indent="-171450">
              <a:buFont typeface="Arial" charset="0"/>
              <a:buChar char="•"/>
            </a:pPr>
            <a:r>
              <a:rPr lang="tr-TR" dirty="0" smtClean="0">
                <a:latin typeface="+mn-lt"/>
              </a:rPr>
              <a:t>Bu </a:t>
            </a:r>
            <a:r>
              <a:rPr lang="tr-TR" dirty="0">
                <a:latin typeface="+mn-lt"/>
              </a:rPr>
              <a:t>maddede tanımlanmayan ancak bu Yönetmelikte yer alan diğer yükümlülüklere uyulmaması, </a:t>
            </a:r>
            <a:endParaRPr lang="tr-TR" dirty="0" smtClean="0">
              <a:latin typeface="+mn-lt"/>
            </a:endParaRPr>
          </a:p>
          <a:p>
            <a:endParaRPr lang="tr-TR" dirty="0">
              <a:latin typeface="+mn-lt"/>
            </a:endParaRPr>
          </a:p>
        </p:txBody>
      </p:sp>
      <p:sp>
        <p:nvSpPr>
          <p:cNvPr id="10" name="Dikdörtgen 9"/>
          <p:cNvSpPr/>
          <p:nvPr/>
        </p:nvSpPr>
        <p:spPr>
          <a:xfrm>
            <a:off x="467544" y="6309320"/>
            <a:ext cx="8355413" cy="3268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KUSUR GİDERİLENE KADAR ÖLÇÜM DURDURULUR</a:t>
            </a:r>
            <a:endParaRPr lang="tr-TR" dirty="0"/>
          </a:p>
        </p:txBody>
      </p:sp>
    </p:spTree>
    <p:extLst>
      <p:ext uri="{BB962C8B-B14F-4D97-AF65-F5344CB8AC3E}">
        <p14:creationId xmlns:p14="http://schemas.microsoft.com/office/powerpoint/2010/main" val="297403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80">
                                          <p:stCondLst>
                                            <p:cond delay="0"/>
                                          </p:stCondLst>
                                        </p:cTn>
                                        <p:tgtEl>
                                          <p:spTgt spid="10"/>
                                        </p:tgtEl>
                                      </p:cBhvr>
                                    </p:animEffect>
                                    <p:anim calcmode="lin" valueType="num">
                                      <p:cBhvr>
                                        <p:cTn id="1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4" dur="26">
                                          <p:stCondLst>
                                            <p:cond delay="650"/>
                                          </p:stCondLst>
                                        </p:cTn>
                                        <p:tgtEl>
                                          <p:spTgt spid="10"/>
                                        </p:tgtEl>
                                      </p:cBhvr>
                                      <p:to x="100000" y="60000"/>
                                    </p:animScale>
                                    <p:animScale>
                                      <p:cBhvr>
                                        <p:cTn id="25" dur="166" decel="50000">
                                          <p:stCondLst>
                                            <p:cond delay="676"/>
                                          </p:stCondLst>
                                        </p:cTn>
                                        <p:tgtEl>
                                          <p:spTgt spid="10"/>
                                        </p:tgtEl>
                                      </p:cBhvr>
                                      <p:to x="100000" y="100000"/>
                                    </p:animScale>
                                    <p:animScale>
                                      <p:cBhvr>
                                        <p:cTn id="26" dur="26">
                                          <p:stCondLst>
                                            <p:cond delay="1312"/>
                                          </p:stCondLst>
                                        </p:cTn>
                                        <p:tgtEl>
                                          <p:spTgt spid="10"/>
                                        </p:tgtEl>
                                      </p:cBhvr>
                                      <p:to x="100000" y="80000"/>
                                    </p:animScale>
                                    <p:animScale>
                                      <p:cBhvr>
                                        <p:cTn id="27" dur="166" decel="50000">
                                          <p:stCondLst>
                                            <p:cond delay="1338"/>
                                          </p:stCondLst>
                                        </p:cTn>
                                        <p:tgtEl>
                                          <p:spTgt spid="10"/>
                                        </p:tgtEl>
                                      </p:cBhvr>
                                      <p:to x="100000" y="100000"/>
                                    </p:animScale>
                                    <p:animScale>
                                      <p:cBhvr>
                                        <p:cTn id="28" dur="26">
                                          <p:stCondLst>
                                            <p:cond delay="1642"/>
                                          </p:stCondLst>
                                        </p:cTn>
                                        <p:tgtEl>
                                          <p:spTgt spid="10"/>
                                        </p:tgtEl>
                                      </p:cBhvr>
                                      <p:to x="100000" y="90000"/>
                                    </p:animScale>
                                    <p:animScale>
                                      <p:cBhvr>
                                        <p:cTn id="29" dur="166" decel="50000">
                                          <p:stCondLst>
                                            <p:cond delay="1668"/>
                                          </p:stCondLst>
                                        </p:cTn>
                                        <p:tgtEl>
                                          <p:spTgt spid="10"/>
                                        </p:tgtEl>
                                      </p:cBhvr>
                                      <p:to x="100000" y="100000"/>
                                    </p:animScale>
                                    <p:animScale>
                                      <p:cBhvr>
                                        <p:cTn id="30" dur="26">
                                          <p:stCondLst>
                                            <p:cond delay="1808"/>
                                          </p:stCondLst>
                                        </p:cTn>
                                        <p:tgtEl>
                                          <p:spTgt spid="10"/>
                                        </p:tgtEl>
                                      </p:cBhvr>
                                      <p:to x="100000" y="95000"/>
                                    </p:animScale>
                                    <p:animScale>
                                      <p:cBhvr>
                                        <p:cTn id="31"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088" y="1268760"/>
            <a:ext cx="7848872" cy="2215991"/>
          </a:xfrm>
          <a:prstGeom prst="rect">
            <a:avLst/>
          </a:prstGeom>
        </p:spPr>
        <p:txBody>
          <a:bodyPr wrap="square">
            <a:spAutoFit/>
          </a:bodyPr>
          <a:lstStyle/>
          <a:p>
            <a:pPr lvl="0" algn="just"/>
            <a:r>
              <a:rPr lang="tr-TR" sz="2000" dirty="0">
                <a:latin typeface="+mn-lt"/>
              </a:rPr>
              <a:t>Yetkili İstasyonlarla ilgili iş ve işlemlerin yürütülmesine ilişkin personel görevlendirilmesi </a:t>
            </a:r>
            <a:r>
              <a:rPr lang="tr-TR" sz="2000" dirty="0" smtClean="0">
                <a:latin typeface="+mn-lt"/>
              </a:rPr>
              <a:t>yapılmıştır. Her istasyonun sorumlu personeli ile çalışması gerekmektedir. </a:t>
            </a:r>
          </a:p>
          <a:p>
            <a:pPr lvl="0"/>
            <a:endParaRPr lang="tr-TR" sz="2000" b="1" u="sng" dirty="0">
              <a:latin typeface="+mn-lt"/>
            </a:endParaRPr>
          </a:p>
          <a:p>
            <a:pPr lvl="0"/>
            <a:r>
              <a:rPr lang="tr-TR" sz="2000" b="1" u="sng" dirty="0" smtClean="0">
                <a:latin typeface="+mn-lt"/>
              </a:rPr>
              <a:t>Personellerin </a:t>
            </a:r>
            <a:r>
              <a:rPr lang="tr-TR" sz="2000" b="1" u="sng" dirty="0">
                <a:latin typeface="+mn-lt"/>
              </a:rPr>
              <a:t>arazi görevi dolayısıyla görüşmeler için 15:00-17:00 saatleri arasında başvuru yapılması gerekmektedir</a:t>
            </a:r>
            <a:r>
              <a:rPr lang="tr-TR" dirty="0"/>
              <a:t>. </a:t>
            </a:r>
            <a:endParaRPr lang="tr-TR" dirty="0" smtClean="0"/>
          </a:p>
          <a:p>
            <a:pPr lvl="0"/>
            <a:endParaRPr lang="tr-TR" dirty="0"/>
          </a:p>
        </p:txBody>
      </p:sp>
      <p:sp>
        <p:nvSpPr>
          <p:cNvPr id="3" name="Metin kutusu 2"/>
          <p:cNvSpPr txBox="1"/>
          <p:nvPr/>
        </p:nvSpPr>
        <p:spPr>
          <a:xfrm>
            <a:off x="539552" y="404664"/>
            <a:ext cx="6463629" cy="461665"/>
          </a:xfrm>
          <a:prstGeom prst="rect">
            <a:avLst/>
          </a:prstGeom>
          <a:noFill/>
        </p:spPr>
        <p:txBody>
          <a:bodyPr wrap="none" rtlCol="0">
            <a:spAutoFit/>
          </a:bodyPr>
          <a:lstStyle/>
          <a:p>
            <a:r>
              <a:rPr lang="tr-TR" sz="2400" b="1" dirty="0" smtClean="0">
                <a:solidFill>
                  <a:srgbClr val="FF0000"/>
                </a:solidFill>
                <a:effectLst>
                  <a:outerShdw blurRad="38100" dist="38100" dir="2700000" algn="tl">
                    <a:srgbClr val="000000">
                      <a:alpha val="43137"/>
                    </a:srgbClr>
                  </a:outerShdw>
                </a:effectLst>
                <a:latin typeface="+mn-lt"/>
              </a:rPr>
              <a:t>Müdürlüğümüzle ilgili iş ve işlemlerle ilgili olarak;</a:t>
            </a:r>
            <a:endParaRPr lang="tr-TR" sz="2400" b="1" dirty="0">
              <a:solidFill>
                <a:srgbClr val="FF0000"/>
              </a:solidFill>
              <a:effectLst>
                <a:outerShdw blurRad="38100" dist="38100" dir="2700000" algn="tl">
                  <a:srgbClr val="000000">
                    <a:alpha val="43137"/>
                  </a:srgbClr>
                </a:outerShdw>
              </a:effectLst>
              <a:latin typeface="+mn-lt"/>
            </a:endParaRPr>
          </a:p>
        </p:txBody>
      </p:sp>
      <p:sp>
        <p:nvSpPr>
          <p:cNvPr id="4" name="Dikdörtgen 3"/>
          <p:cNvSpPr/>
          <p:nvPr/>
        </p:nvSpPr>
        <p:spPr>
          <a:xfrm>
            <a:off x="250849" y="3484751"/>
            <a:ext cx="8137351" cy="584775"/>
          </a:xfrm>
          <a:prstGeom prst="rect">
            <a:avLst/>
          </a:prstGeom>
        </p:spPr>
        <p:txBody>
          <a:bodyPr wrap="square">
            <a:spAutoFit/>
          </a:bodyPr>
          <a:lstStyle/>
          <a:p>
            <a:pPr algn="ctr"/>
            <a:r>
              <a:rPr lang="tr-TR" sz="3200" dirty="0">
                <a:solidFill>
                  <a:srgbClr val="FF0000"/>
                </a:solidFill>
                <a:latin typeface="+mn-lt"/>
              </a:rPr>
              <a:t>http://</a:t>
            </a:r>
            <a:r>
              <a:rPr lang="tr-TR" sz="3200" dirty="0" smtClean="0">
                <a:solidFill>
                  <a:srgbClr val="FF0000"/>
                </a:solidFill>
                <a:latin typeface="+mn-lt"/>
              </a:rPr>
              <a:t>www.csb.gov.tr/iller/ankara/</a:t>
            </a:r>
            <a:endParaRPr lang="tr-TR" sz="3200" dirty="0">
              <a:solidFill>
                <a:srgbClr val="FF0000"/>
              </a:solidFill>
              <a:latin typeface="+mn-lt"/>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3843" y="4365104"/>
            <a:ext cx="5814392" cy="1972492"/>
          </a:xfrm>
          <a:prstGeom prst="rect">
            <a:avLst/>
          </a:prstGeom>
        </p:spPr>
      </p:pic>
    </p:spTree>
    <p:extLst>
      <p:ext uri="{BB962C8B-B14F-4D97-AF65-F5344CB8AC3E}">
        <p14:creationId xmlns:p14="http://schemas.microsoft.com/office/powerpoint/2010/main" val="105722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grpId="0" nodeType="clickEffect">
                                  <p:stCondLst>
                                    <p:cond delay="0"/>
                                  </p:stCondLst>
                                  <p:childTnLst>
                                    <p:animScale>
                                      <p:cBhvr>
                                        <p:cTn id="19"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yagram 8"/>
          <p:cNvGraphicFramePr/>
          <p:nvPr>
            <p:extLst>
              <p:ext uri="{D42A27DB-BD31-4B8C-83A1-F6EECF244321}">
                <p14:modId xmlns:p14="http://schemas.microsoft.com/office/powerpoint/2010/main" val="223891274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179512" y="476672"/>
            <a:ext cx="4032448"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Takip Sistemi İle İlgili Belge Güncelleme</a:t>
            </a:r>
          </a:p>
          <a:p>
            <a:pPr algn="ctr"/>
            <a:r>
              <a:rPr lang="tr-TR" dirty="0" smtClean="0"/>
              <a:t>(Yetki Belgesi)</a:t>
            </a:r>
          </a:p>
          <a:p>
            <a:pPr algn="ctr"/>
            <a:r>
              <a:rPr lang="tr-TR" dirty="0" smtClean="0"/>
              <a:t>(TSE Belgesi</a:t>
            </a:r>
            <a:r>
              <a:rPr lang="tr-TR" dirty="0" smtClean="0"/>
              <a:t>)</a:t>
            </a:r>
            <a:endParaRPr lang="tr-TR" dirty="0" smtClean="0"/>
          </a:p>
        </p:txBody>
      </p:sp>
      <p:sp>
        <p:nvSpPr>
          <p:cNvPr id="3" name="Sağ Ok 2"/>
          <p:cNvSpPr/>
          <p:nvPr/>
        </p:nvSpPr>
        <p:spPr>
          <a:xfrm>
            <a:off x="4572000" y="126876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Yuvarlatılmış Dikdörtgen 4"/>
          <p:cNvSpPr/>
          <p:nvPr/>
        </p:nvSpPr>
        <p:spPr>
          <a:xfrm>
            <a:off x="5724128" y="476672"/>
            <a:ext cx="3240360" cy="158417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Çevre İzinleri Şube Müdürlüğü</a:t>
            </a:r>
            <a:endParaRPr lang="tr-TR" dirty="0">
              <a:solidFill>
                <a:schemeClr val="tx1"/>
              </a:solidFill>
            </a:endParaRPr>
          </a:p>
        </p:txBody>
      </p:sp>
      <p:sp>
        <p:nvSpPr>
          <p:cNvPr id="6" name="Yuvarlatılmış Dikdörtgen 5"/>
          <p:cNvSpPr/>
          <p:nvPr/>
        </p:nvSpPr>
        <p:spPr>
          <a:xfrm>
            <a:off x="185434" y="2244999"/>
            <a:ext cx="4032448"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Ücret Ödenmesi İle İlgili İşlemler</a:t>
            </a:r>
          </a:p>
          <a:p>
            <a:pPr algn="ctr"/>
            <a:r>
              <a:rPr lang="tr-TR" dirty="0" smtClean="0"/>
              <a:t>(Kota Talebi)</a:t>
            </a:r>
          </a:p>
          <a:p>
            <a:pPr algn="ctr"/>
            <a:r>
              <a:rPr lang="tr-TR" dirty="0" smtClean="0"/>
              <a:t>(Yetki Belgesi Ücreti Ödemesi)</a:t>
            </a:r>
          </a:p>
          <a:p>
            <a:pPr algn="ctr"/>
            <a:r>
              <a:rPr lang="tr-TR" dirty="0" smtClean="0"/>
              <a:t>(Referans Numarası Alınması)</a:t>
            </a:r>
            <a:endParaRPr lang="tr-TR" dirty="0"/>
          </a:p>
        </p:txBody>
      </p:sp>
      <p:sp>
        <p:nvSpPr>
          <p:cNvPr id="7" name="Yuvarlatılmış Dikdörtgen 6"/>
          <p:cNvSpPr/>
          <p:nvPr/>
        </p:nvSpPr>
        <p:spPr>
          <a:xfrm>
            <a:off x="5749402" y="2213248"/>
            <a:ext cx="3240360" cy="158417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a:solidFill>
                  <a:schemeClr val="tx1"/>
                </a:solidFill>
              </a:rPr>
              <a:t>Bilgi Teknolojileri İnsan Kaynakları Destek Hizmetleri Şube Müdürlüğü</a:t>
            </a:r>
          </a:p>
        </p:txBody>
      </p:sp>
      <p:sp>
        <p:nvSpPr>
          <p:cNvPr id="8" name="Sağ Ok 7"/>
          <p:cNvSpPr/>
          <p:nvPr/>
        </p:nvSpPr>
        <p:spPr>
          <a:xfrm>
            <a:off x="4572000" y="255245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Yuvarlatılmış Dikdörtgen 8"/>
          <p:cNvSpPr/>
          <p:nvPr/>
        </p:nvSpPr>
        <p:spPr>
          <a:xfrm>
            <a:off x="179512" y="4005104"/>
            <a:ext cx="4032448"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Kullanıcı Şifresi ve Kullanıcı Adı Değişiklik Talebi</a:t>
            </a:r>
            <a:endParaRPr lang="tr-TR" dirty="0"/>
          </a:p>
        </p:txBody>
      </p:sp>
      <p:sp>
        <p:nvSpPr>
          <p:cNvPr id="10" name="Sağ Ok 9"/>
          <p:cNvSpPr/>
          <p:nvPr/>
        </p:nvSpPr>
        <p:spPr>
          <a:xfrm>
            <a:off x="4564815" y="455487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Yuvarlatılmış Dikdörtgen 10"/>
          <p:cNvSpPr/>
          <p:nvPr/>
        </p:nvSpPr>
        <p:spPr>
          <a:xfrm>
            <a:off x="5749402" y="4077072"/>
            <a:ext cx="3240360" cy="15841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smtClean="0"/>
              <a:t>İl </a:t>
            </a:r>
            <a:r>
              <a:rPr lang="tr-TR" dirty="0" smtClean="0">
                <a:solidFill>
                  <a:schemeClr val="tx1"/>
                </a:solidFill>
              </a:rPr>
              <a:t>Müdür Yardımcısı</a:t>
            </a:r>
          </a:p>
          <a:p>
            <a:pPr lvl="0"/>
            <a:r>
              <a:rPr lang="tr-TR" dirty="0" smtClean="0">
                <a:solidFill>
                  <a:schemeClr val="tx1"/>
                </a:solidFill>
              </a:rPr>
              <a:t>(Sayın Adem KARACİF)</a:t>
            </a:r>
            <a:endParaRPr lang="tr-TR" dirty="0">
              <a:solidFill>
                <a:schemeClr val="tx1"/>
              </a:solidFill>
            </a:endParaRPr>
          </a:p>
        </p:txBody>
      </p:sp>
    </p:spTree>
    <p:extLst>
      <p:ext uri="{BB962C8B-B14F-4D97-AF65-F5344CB8AC3E}">
        <p14:creationId xmlns:p14="http://schemas.microsoft.com/office/powerpoint/2010/main" val="200182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ircle(in)">
                                      <p:cBhvr>
                                        <p:cTn id="39" dur="2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circle(in)">
                                      <p:cBhvr>
                                        <p:cTn id="5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C:\Users\info-bilgisayar\Downloads\1dd1e0da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1440"/>
            <a:ext cx="9144000" cy="738944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1907704" y="4869160"/>
            <a:ext cx="184731" cy="369332"/>
          </a:xfrm>
          <a:prstGeom prst="rect">
            <a:avLst/>
          </a:prstGeom>
          <a:noFill/>
        </p:spPr>
        <p:txBody>
          <a:bodyPr wrap="none" rtlCol="0">
            <a:spAutoFit/>
          </a:bodyPr>
          <a:lstStyle/>
          <a:p>
            <a:endParaRPr lang="tr-TR" dirty="0"/>
          </a:p>
        </p:txBody>
      </p:sp>
      <p:sp>
        <p:nvSpPr>
          <p:cNvPr id="4" name="Rectangle 3"/>
          <p:cNvSpPr>
            <a:spLocks noChangeArrowheads="1"/>
          </p:cNvSpPr>
          <p:nvPr/>
        </p:nvSpPr>
        <p:spPr bwMode="auto">
          <a:xfrm>
            <a:off x="827584" y="3620156"/>
            <a:ext cx="3384376" cy="2376264"/>
          </a:xfrm>
          <a:prstGeom prst="rect">
            <a:avLst/>
          </a:prstGeom>
          <a:noFill/>
          <a:ln w="9525">
            <a:noFill/>
            <a:miter lim="800000"/>
            <a:headEnd/>
            <a:tailEnd/>
          </a:ln>
        </p:spPr>
        <p:txBody>
          <a:bodyPr/>
          <a:lstStyle/>
          <a:p>
            <a:pPr marL="342900" indent="-342900" algn="ctr">
              <a:lnSpc>
                <a:spcPct val="80000"/>
              </a:lnSpc>
            </a:pPr>
            <a:r>
              <a:rPr lang="tr-TR" sz="4000" b="1" dirty="0" smtClean="0">
                <a:solidFill>
                  <a:srgbClr val="CC0000"/>
                </a:solidFill>
                <a:latin typeface="Calibri" pitchFamily="34" charset="0"/>
              </a:rPr>
              <a:t>Dinlediğiniz İçin Teşekkürler</a:t>
            </a:r>
            <a:r>
              <a:rPr lang="tr-TR" sz="4000" b="1" dirty="0">
                <a:solidFill>
                  <a:srgbClr val="CC0000"/>
                </a:solidFill>
                <a:latin typeface="Calibri" pitchFamily="34" charset="0"/>
              </a:rPr>
              <a:t>…</a:t>
            </a:r>
          </a:p>
        </p:txBody>
      </p:sp>
      <p:pic>
        <p:nvPicPr>
          <p:cNvPr id="6" name="Picture 2" descr="C:\Users\adem.karacif\Desktop\paylaşım\LOGOSON.tif"/>
          <p:cNvPicPr>
            <a:picLocks noChangeAspect="1" noChangeArrowheads="1"/>
          </p:cNvPicPr>
          <p:nvPr/>
        </p:nvPicPr>
        <p:blipFill>
          <a:blip r:embed="rId3"/>
          <a:srcRect/>
          <a:stretch>
            <a:fillRect/>
          </a:stretch>
        </p:blipFill>
        <p:spPr bwMode="auto">
          <a:xfrm>
            <a:off x="314246" y="116632"/>
            <a:ext cx="3723626" cy="2016224"/>
          </a:xfrm>
          <a:prstGeom prst="rect">
            <a:avLst/>
          </a:prstGeom>
          <a:noFill/>
          <a:ln w="9525">
            <a:noFill/>
            <a:miter lim="800000"/>
            <a:headEnd/>
            <a:tailEnd/>
          </a:ln>
        </p:spPr>
      </p:pic>
    </p:spTree>
    <p:extLst>
      <p:ext uri="{BB962C8B-B14F-4D97-AF65-F5344CB8AC3E}">
        <p14:creationId xmlns:p14="http://schemas.microsoft.com/office/powerpoint/2010/main" val="159981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C:\Users\info-bilgisayar\Downloads\e686a7f80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2508" y="104728"/>
            <a:ext cx="4032212" cy="4404392"/>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4295875" y="1988840"/>
            <a:ext cx="4139952" cy="1323439"/>
          </a:xfrm>
          <a:prstGeom prst="rect">
            <a:avLst/>
          </a:prstGeom>
        </p:spPr>
        <p:txBody>
          <a:bodyPr wrap="square">
            <a:spAutoFit/>
          </a:bodyPr>
          <a:lstStyle/>
          <a:p>
            <a:r>
              <a:rPr lang="tr-TR" sz="2000" b="1" dirty="0">
                <a:effectLst>
                  <a:outerShdw blurRad="38100" dist="38100" dir="2700000" algn="tl">
                    <a:srgbClr val="000000">
                      <a:alpha val="43137"/>
                    </a:srgbClr>
                  </a:outerShdw>
                </a:effectLst>
                <a:latin typeface="+mn-lt"/>
              </a:rPr>
              <a:t>04.04.2009</a:t>
            </a:r>
            <a:r>
              <a:rPr lang="tr-TR" sz="2000" dirty="0">
                <a:latin typeface="+mn-lt"/>
              </a:rPr>
              <a:t> tarih ve 27190 sayılı Resmî Gazete</a:t>
            </a:r>
            <a:r>
              <a:rPr lang="tr-TR" sz="2000" dirty="0" smtClean="0">
                <a:latin typeface="+mn-lt"/>
              </a:rPr>
              <a:t>’ de yayımlanan</a:t>
            </a:r>
          </a:p>
          <a:p>
            <a:r>
              <a:rPr lang="tr-TR" sz="2000" b="1" dirty="0" smtClean="0">
                <a:solidFill>
                  <a:srgbClr val="00B050"/>
                </a:solidFill>
                <a:latin typeface="+mn-lt"/>
              </a:rPr>
              <a:t>Egzoz </a:t>
            </a:r>
            <a:r>
              <a:rPr lang="tr-TR" sz="2000" b="1" dirty="0">
                <a:solidFill>
                  <a:srgbClr val="00B050"/>
                </a:solidFill>
                <a:latin typeface="+mn-lt"/>
              </a:rPr>
              <a:t>Gazı Emisyonu Kontrolü Yönetmeliği </a:t>
            </a:r>
          </a:p>
        </p:txBody>
      </p:sp>
      <p:sp>
        <p:nvSpPr>
          <p:cNvPr id="4" name="Dikdörtgen 3"/>
          <p:cNvSpPr/>
          <p:nvPr/>
        </p:nvSpPr>
        <p:spPr>
          <a:xfrm>
            <a:off x="4144254" y="3429000"/>
            <a:ext cx="4425912" cy="1323439"/>
          </a:xfrm>
          <a:prstGeom prst="rect">
            <a:avLst/>
          </a:prstGeom>
        </p:spPr>
        <p:txBody>
          <a:bodyPr wrap="square">
            <a:spAutoFit/>
          </a:bodyPr>
          <a:lstStyle/>
          <a:p>
            <a:r>
              <a:rPr lang="tr-TR" sz="2000" b="1" dirty="0">
                <a:effectLst>
                  <a:outerShdw blurRad="38100" dist="38100" dir="2700000" algn="tl">
                    <a:srgbClr val="000000">
                      <a:alpha val="43137"/>
                    </a:srgbClr>
                  </a:outerShdw>
                </a:effectLst>
                <a:latin typeface="+mn-lt"/>
              </a:rPr>
              <a:t>30.11.2013</a:t>
            </a:r>
            <a:r>
              <a:rPr lang="tr-TR" sz="2000" dirty="0">
                <a:latin typeface="+mn-lt"/>
              </a:rPr>
              <a:t> tarih ve 28837 sayılı Resmî Gazete’ de </a:t>
            </a:r>
            <a:r>
              <a:rPr lang="tr-TR" sz="2000" dirty="0" smtClean="0">
                <a:latin typeface="+mn-lt"/>
              </a:rPr>
              <a:t>yayımlanan</a:t>
            </a:r>
          </a:p>
          <a:p>
            <a:pPr marL="0" indent="0" algn="just">
              <a:buNone/>
            </a:pPr>
            <a:r>
              <a:rPr lang="tr-TR" sz="2000" b="1" dirty="0" smtClean="0">
                <a:solidFill>
                  <a:srgbClr val="0070C0"/>
                </a:solidFill>
                <a:latin typeface="+mn-lt"/>
              </a:rPr>
              <a:t>Egzoz Gazı Emisyonu Kontrolü İle Benzin ve Motorin Kalitesi Yönetmeliği</a:t>
            </a:r>
            <a:endParaRPr lang="tr-TR" sz="2000" dirty="0">
              <a:solidFill>
                <a:srgbClr val="0070C0"/>
              </a:solidFill>
              <a:latin typeface="+mn-lt"/>
            </a:endParaRPr>
          </a:p>
        </p:txBody>
      </p:sp>
      <p:sp>
        <p:nvSpPr>
          <p:cNvPr id="5" name="Dikdörtgen 4"/>
          <p:cNvSpPr/>
          <p:nvPr/>
        </p:nvSpPr>
        <p:spPr>
          <a:xfrm>
            <a:off x="683568" y="4992696"/>
            <a:ext cx="7392864" cy="954107"/>
          </a:xfrm>
          <a:prstGeom prst="rect">
            <a:avLst/>
          </a:prstGeom>
        </p:spPr>
        <p:txBody>
          <a:bodyPr wrap="square">
            <a:spAutoFit/>
          </a:bodyPr>
          <a:lstStyle/>
          <a:p>
            <a:pPr algn="ctr"/>
            <a:r>
              <a:rPr lang="tr-TR" b="1" dirty="0" smtClean="0">
                <a:effectLst>
                  <a:outerShdw blurRad="38100" dist="38100" dir="2700000" algn="tl">
                    <a:srgbClr val="000000">
                      <a:alpha val="43137"/>
                    </a:srgbClr>
                  </a:outerShdw>
                </a:effectLst>
              </a:rPr>
              <a:t>    11.03.2017</a:t>
            </a:r>
            <a:r>
              <a:rPr lang="tr-TR" dirty="0" smtClean="0"/>
              <a:t> </a:t>
            </a:r>
            <a:r>
              <a:rPr lang="tr-TR" dirty="0"/>
              <a:t>tarih ve 30004 Sayılı Resmi Gazete’ </a:t>
            </a:r>
            <a:r>
              <a:rPr lang="tr-TR" dirty="0" smtClean="0"/>
              <a:t>de yayımlanan</a:t>
            </a:r>
          </a:p>
          <a:p>
            <a:pPr marL="0" indent="0" algn="ctr">
              <a:buNone/>
            </a:pPr>
            <a:r>
              <a:rPr lang="tr-TR" b="1" dirty="0" smtClean="0">
                <a:solidFill>
                  <a:srgbClr val="FF0000"/>
                </a:solidFill>
              </a:rPr>
              <a:t>        </a:t>
            </a:r>
          </a:p>
          <a:p>
            <a:pPr marL="0" indent="0" algn="ctr">
              <a:buNone/>
            </a:pPr>
            <a:r>
              <a:rPr lang="tr-TR" b="1" dirty="0" smtClean="0">
                <a:solidFill>
                  <a:srgbClr val="FF0000"/>
                </a:solidFill>
              </a:rPr>
              <a:t>  </a:t>
            </a:r>
            <a:r>
              <a:rPr lang="tr-TR" sz="2000" b="1" dirty="0" smtClean="0">
                <a:solidFill>
                  <a:srgbClr val="FF0000"/>
                </a:solidFill>
                <a:effectLst>
                  <a:outerShdw blurRad="38100" dist="38100" dir="2700000" algn="tl">
                    <a:srgbClr val="000000">
                      <a:alpha val="43137"/>
                    </a:srgbClr>
                  </a:outerShdw>
                </a:effectLst>
              </a:rPr>
              <a:t>EGZOZ GAZI EMİSYONU KONTROLÜ YÖNETMELİĞİ </a:t>
            </a:r>
            <a:endParaRPr lang="tr-TR" sz="2000" dirty="0">
              <a:solidFill>
                <a:srgbClr val="FF0000"/>
              </a:solidFill>
              <a:effectLst>
                <a:outerShdw blurRad="38100" dist="38100" dir="2700000" algn="tl">
                  <a:srgbClr val="000000">
                    <a:alpha val="43137"/>
                  </a:srgbClr>
                </a:outerShdw>
              </a:effectLst>
            </a:endParaRPr>
          </a:p>
        </p:txBody>
      </p:sp>
      <p:sp>
        <p:nvSpPr>
          <p:cNvPr id="6" name="Dikdörtgen 5"/>
          <p:cNvSpPr/>
          <p:nvPr/>
        </p:nvSpPr>
        <p:spPr>
          <a:xfrm>
            <a:off x="4287234" y="179672"/>
            <a:ext cx="4749262" cy="1631216"/>
          </a:xfrm>
          <a:prstGeom prst="rect">
            <a:avLst/>
          </a:prstGeom>
        </p:spPr>
        <p:txBody>
          <a:bodyPr wrap="square">
            <a:spAutoFit/>
          </a:bodyPr>
          <a:lstStyle/>
          <a:p>
            <a:r>
              <a:rPr lang="tr-TR" sz="2000" b="1" dirty="0" smtClean="0">
                <a:effectLst>
                  <a:outerShdw blurRad="38100" dist="38100" dir="2700000" algn="tl">
                    <a:srgbClr val="000000">
                      <a:alpha val="43137"/>
                    </a:srgbClr>
                  </a:outerShdw>
                </a:effectLst>
                <a:latin typeface="+mn-lt"/>
              </a:rPr>
              <a:t>08.07.2005</a:t>
            </a:r>
            <a:r>
              <a:rPr lang="tr-TR" sz="2000" dirty="0" smtClean="0">
                <a:latin typeface="+mn-lt"/>
              </a:rPr>
              <a:t> </a:t>
            </a:r>
            <a:r>
              <a:rPr lang="tr-TR" sz="2000" dirty="0">
                <a:latin typeface="+mn-lt"/>
              </a:rPr>
              <a:t>tarih ve </a:t>
            </a:r>
            <a:r>
              <a:rPr lang="tr-TR" sz="2000" dirty="0" smtClean="0">
                <a:latin typeface="+mn-lt"/>
              </a:rPr>
              <a:t>25869 sayılı </a:t>
            </a:r>
            <a:r>
              <a:rPr lang="tr-TR" sz="2000" dirty="0">
                <a:latin typeface="+mn-lt"/>
              </a:rPr>
              <a:t>Resmî Gazete</a:t>
            </a:r>
            <a:r>
              <a:rPr lang="tr-TR" sz="2000" dirty="0" smtClean="0">
                <a:latin typeface="+mn-lt"/>
              </a:rPr>
              <a:t>’ de yayımlanan</a:t>
            </a:r>
          </a:p>
          <a:p>
            <a:r>
              <a:rPr lang="tr-TR" sz="2000" b="1" dirty="0">
                <a:solidFill>
                  <a:schemeClr val="accent2">
                    <a:lumMod val="75000"/>
                  </a:schemeClr>
                </a:solidFill>
                <a:latin typeface="+mn-lt"/>
              </a:rPr>
              <a:t>Trafikte Seyreden Motorlu Kara Taşıtlarından Kaynaklanan Egzoz Gazı</a:t>
            </a:r>
            <a:r>
              <a:rPr lang="tr-TR" sz="2000" b="1" u="sng" dirty="0">
                <a:solidFill>
                  <a:schemeClr val="accent2">
                    <a:lumMod val="75000"/>
                  </a:schemeClr>
                </a:solidFill>
                <a:latin typeface="+mn-lt"/>
              </a:rPr>
              <a:t> </a:t>
            </a:r>
            <a:r>
              <a:rPr lang="tr-TR" sz="2000" b="1" dirty="0">
                <a:solidFill>
                  <a:schemeClr val="accent2">
                    <a:lumMod val="75000"/>
                  </a:schemeClr>
                </a:solidFill>
                <a:latin typeface="+mn-lt"/>
              </a:rPr>
              <a:t>Emisyonlarının Kontrolüne Dair Yönetmelik</a:t>
            </a:r>
            <a:endParaRPr lang="tr-TR" sz="2000" dirty="0">
              <a:solidFill>
                <a:schemeClr val="accent2">
                  <a:lumMod val="75000"/>
                </a:schemeClr>
              </a:solidFill>
              <a:latin typeface="+mn-lt"/>
            </a:endParaRPr>
          </a:p>
        </p:txBody>
      </p:sp>
    </p:spTree>
    <p:extLst>
      <p:ext uri="{BB962C8B-B14F-4D97-AF65-F5344CB8AC3E}">
        <p14:creationId xmlns:p14="http://schemas.microsoft.com/office/powerpoint/2010/main" val="52276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6"/>
                                        </p:tgtEl>
                                        <p:attrNameLst>
                                          <p:attrName>ppt_w</p:attrName>
                                        </p:attrNameLst>
                                      </p:cBhvr>
                                      <p:tavLst>
                                        <p:tav tm="0">
                                          <p:val>
                                            <p:strVal val="ppt_w"/>
                                          </p:val>
                                        </p:tav>
                                        <p:tav tm="100000">
                                          <p:val>
                                            <p:fltVal val="0"/>
                                          </p:val>
                                        </p:tav>
                                      </p:tavLst>
                                    </p:anim>
                                    <p:anim calcmode="lin" valueType="num">
                                      <p:cBhvr>
                                        <p:cTn id="7" dur="1000"/>
                                        <p:tgtEl>
                                          <p:spTgt spid="6"/>
                                        </p:tgtEl>
                                        <p:attrNameLst>
                                          <p:attrName>ppt_h</p:attrName>
                                        </p:attrNameLst>
                                      </p:cBhvr>
                                      <p:tavLst>
                                        <p:tav tm="0">
                                          <p:val>
                                            <p:strVal val="ppt_h"/>
                                          </p:val>
                                        </p:tav>
                                        <p:tav tm="100000">
                                          <p:val>
                                            <p:fltVal val="0"/>
                                          </p:val>
                                        </p:tav>
                                      </p:tavLst>
                                    </p:anim>
                                    <p:anim calcmode="lin" valueType="num">
                                      <p:cBhvr>
                                        <p:cTn id="8" dur="1000"/>
                                        <p:tgtEl>
                                          <p:spTgt spid="6"/>
                                        </p:tgtEl>
                                        <p:attrNameLst>
                                          <p:attrName>style.rotation</p:attrName>
                                        </p:attrNameLst>
                                      </p:cBhvr>
                                      <p:tavLst>
                                        <p:tav tm="0">
                                          <p:val>
                                            <p:fltVal val="0"/>
                                          </p:val>
                                        </p:tav>
                                        <p:tav tm="100000">
                                          <p:val>
                                            <p:fltVal val="90"/>
                                          </p:val>
                                        </p:tav>
                                      </p:tavLst>
                                    </p:anim>
                                    <p:animEffect transition="out" filter="fade">
                                      <p:cBhvr>
                                        <p:cTn id="9" dur="1000"/>
                                        <p:tgtEl>
                                          <p:spTgt spid="6"/>
                                        </p:tgtEl>
                                      </p:cBhvr>
                                    </p:animEffect>
                                    <p:set>
                                      <p:cBhvr>
                                        <p:cTn id="10" dur="1" fill="hold">
                                          <p:stCondLst>
                                            <p:cond delay="9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0" nodeType="clickEffect">
                                  <p:stCondLst>
                                    <p:cond delay="0"/>
                                  </p:stCondLst>
                                  <p:childTnLst>
                                    <p:anim calcmode="lin" valueType="num">
                                      <p:cBhvr>
                                        <p:cTn id="14" dur="1000"/>
                                        <p:tgtEl>
                                          <p:spTgt spid="2"/>
                                        </p:tgtEl>
                                        <p:attrNameLst>
                                          <p:attrName>ppt_w</p:attrName>
                                        </p:attrNameLst>
                                      </p:cBhvr>
                                      <p:tavLst>
                                        <p:tav tm="0">
                                          <p:val>
                                            <p:strVal val="ppt_w"/>
                                          </p:val>
                                        </p:tav>
                                        <p:tav tm="100000">
                                          <p:val>
                                            <p:fltVal val="0"/>
                                          </p:val>
                                        </p:tav>
                                      </p:tavLst>
                                    </p:anim>
                                    <p:anim calcmode="lin" valueType="num">
                                      <p:cBhvr>
                                        <p:cTn id="15" dur="1000"/>
                                        <p:tgtEl>
                                          <p:spTgt spid="2"/>
                                        </p:tgtEl>
                                        <p:attrNameLst>
                                          <p:attrName>ppt_h</p:attrName>
                                        </p:attrNameLst>
                                      </p:cBhvr>
                                      <p:tavLst>
                                        <p:tav tm="0">
                                          <p:val>
                                            <p:strVal val="ppt_h"/>
                                          </p:val>
                                        </p:tav>
                                        <p:tav tm="100000">
                                          <p:val>
                                            <p:fltVal val="0"/>
                                          </p:val>
                                        </p:tav>
                                      </p:tavLst>
                                    </p:anim>
                                    <p:anim calcmode="lin" valueType="num">
                                      <p:cBhvr>
                                        <p:cTn id="16" dur="1000"/>
                                        <p:tgtEl>
                                          <p:spTgt spid="2"/>
                                        </p:tgtEl>
                                        <p:attrNameLst>
                                          <p:attrName>style.rotation</p:attrName>
                                        </p:attrNameLst>
                                      </p:cBhvr>
                                      <p:tavLst>
                                        <p:tav tm="0">
                                          <p:val>
                                            <p:fltVal val="0"/>
                                          </p:val>
                                        </p:tav>
                                        <p:tav tm="100000">
                                          <p:val>
                                            <p:fltVal val="90"/>
                                          </p:val>
                                        </p:tav>
                                      </p:tavLst>
                                    </p:anim>
                                    <p:animEffect transition="out" filter="fade">
                                      <p:cBhvr>
                                        <p:cTn id="17" dur="1000"/>
                                        <p:tgtEl>
                                          <p:spTgt spid="2"/>
                                        </p:tgtEl>
                                      </p:cBhvr>
                                    </p:animEffect>
                                    <p:set>
                                      <p:cBhvr>
                                        <p:cTn id="18" dur="1" fill="hold">
                                          <p:stCondLst>
                                            <p:cond delay="9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grpId="0" nodeType="clickEffect">
                                  <p:stCondLst>
                                    <p:cond delay="0"/>
                                  </p:stCondLst>
                                  <p:childTnLst>
                                    <p:anim calcmode="lin" valueType="num">
                                      <p:cBhvr>
                                        <p:cTn id="22" dur="1000"/>
                                        <p:tgtEl>
                                          <p:spTgt spid="4"/>
                                        </p:tgtEl>
                                        <p:attrNameLst>
                                          <p:attrName>ppt_w</p:attrName>
                                        </p:attrNameLst>
                                      </p:cBhvr>
                                      <p:tavLst>
                                        <p:tav tm="0">
                                          <p:val>
                                            <p:strVal val="ppt_w"/>
                                          </p:val>
                                        </p:tav>
                                        <p:tav tm="100000">
                                          <p:val>
                                            <p:fltVal val="0"/>
                                          </p:val>
                                        </p:tav>
                                      </p:tavLst>
                                    </p:anim>
                                    <p:anim calcmode="lin" valueType="num">
                                      <p:cBhvr>
                                        <p:cTn id="23" dur="1000"/>
                                        <p:tgtEl>
                                          <p:spTgt spid="4"/>
                                        </p:tgtEl>
                                        <p:attrNameLst>
                                          <p:attrName>ppt_h</p:attrName>
                                        </p:attrNameLst>
                                      </p:cBhvr>
                                      <p:tavLst>
                                        <p:tav tm="0">
                                          <p:val>
                                            <p:strVal val="ppt_h"/>
                                          </p:val>
                                        </p:tav>
                                        <p:tav tm="100000">
                                          <p:val>
                                            <p:fltVal val="0"/>
                                          </p:val>
                                        </p:tav>
                                      </p:tavLst>
                                    </p:anim>
                                    <p:anim calcmode="lin" valueType="num">
                                      <p:cBhvr>
                                        <p:cTn id="24" dur="1000"/>
                                        <p:tgtEl>
                                          <p:spTgt spid="4"/>
                                        </p:tgtEl>
                                        <p:attrNameLst>
                                          <p:attrName>style.rotation</p:attrName>
                                        </p:attrNameLst>
                                      </p:cBhvr>
                                      <p:tavLst>
                                        <p:tav tm="0">
                                          <p:val>
                                            <p:fltVal val="0"/>
                                          </p:val>
                                        </p:tav>
                                        <p:tav tm="100000">
                                          <p:val>
                                            <p:fltVal val="90"/>
                                          </p:val>
                                        </p:tav>
                                      </p:tavLst>
                                    </p:anim>
                                    <p:animEffect transition="out" filter="fade">
                                      <p:cBhvr>
                                        <p:cTn id="25" dur="1000"/>
                                        <p:tgtEl>
                                          <p:spTgt spid="4"/>
                                        </p:tgtEl>
                                      </p:cBhvr>
                                    </p:animEffect>
                                    <p:set>
                                      <p:cBhvr>
                                        <p:cTn id="26" dur="1" fill="hold">
                                          <p:stCondLst>
                                            <p:cond delay="9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80">
                                          <p:stCondLst>
                                            <p:cond delay="0"/>
                                          </p:stCondLst>
                                        </p:cTn>
                                        <p:tgtEl>
                                          <p:spTgt spid="5"/>
                                        </p:tgtEl>
                                      </p:cBhvr>
                                    </p:animEffect>
                                    <p:anim calcmode="lin" valueType="num">
                                      <p:cBhvr>
                                        <p:cTn id="3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gtEl>
                                      </p:cBhvr>
                                      <p:to x="100000" y="60000"/>
                                    </p:animScale>
                                    <p:animScale>
                                      <p:cBhvr>
                                        <p:cTn id="38" dur="166" decel="50000">
                                          <p:stCondLst>
                                            <p:cond delay="676"/>
                                          </p:stCondLst>
                                        </p:cTn>
                                        <p:tgtEl>
                                          <p:spTgt spid="5"/>
                                        </p:tgtEl>
                                      </p:cBhvr>
                                      <p:to x="100000" y="100000"/>
                                    </p:animScale>
                                    <p:animScale>
                                      <p:cBhvr>
                                        <p:cTn id="39" dur="26">
                                          <p:stCondLst>
                                            <p:cond delay="1312"/>
                                          </p:stCondLst>
                                        </p:cTn>
                                        <p:tgtEl>
                                          <p:spTgt spid="5"/>
                                        </p:tgtEl>
                                      </p:cBhvr>
                                      <p:to x="100000" y="80000"/>
                                    </p:animScale>
                                    <p:animScale>
                                      <p:cBhvr>
                                        <p:cTn id="40" dur="166" decel="50000">
                                          <p:stCondLst>
                                            <p:cond delay="1338"/>
                                          </p:stCondLst>
                                        </p:cTn>
                                        <p:tgtEl>
                                          <p:spTgt spid="5"/>
                                        </p:tgtEl>
                                      </p:cBhvr>
                                      <p:to x="100000" y="100000"/>
                                    </p:animScale>
                                    <p:animScale>
                                      <p:cBhvr>
                                        <p:cTn id="41" dur="26">
                                          <p:stCondLst>
                                            <p:cond delay="1642"/>
                                          </p:stCondLst>
                                        </p:cTn>
                                        <p:tgtEl>
                                          <p:spTgt spid="5"/>
                                        </p:tgtEl>
                                      </p:cBhvr>
                                      <p:to x="100000" y="90000"/>
                                    </p:animScale>
                                    <p:animScale>
                                      <p:cBhvr>
                                        <p:cTn id="42" dur="166" decel="50000">
                                          <p:stCondLst>
                                            <p:cond delay="1668"/>
                                          </p:stCondLst>
                                        </p:cTn>
                                        <p:tgtEl>
                                          <p:spTgt spid="5"/>
                                        </p:tgtEl>
                                      </p:cBhvr>
                                      <p:to x="100000" y="100000"/>
                                    </p:animScale>
                                    <p:animScale>
                                      <p:cBhvr>
                                        <p:cTn id="43" dur="26">
                                          <p:stCondLst>
                                            <p:cond delay="1808"/>
                                          </p:stCondLst>
                                        </p:cTn>
                                        <p:tgtEl>
                                          <p:spTgt spid="5"/>
                                        </p:tgtEl>
                                      </p:cBhvr>
                                      <p:to x="100000" y="95000"/>
                                    </p:animScale>
                                    <p:animScale>
                                      <p:cBhvr>
                                        <p:cTn id="4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4514" y="1133355"/>
            <a:ext cx="3960440" cy="2215991"/>
          </a:xfrm>
          <a:prstGeom prst="rect">
            <a:avLst/>
          </a:prstGeom>
        </p:spPr>
        <p:txBody>
          <a:bodyPr wrap="square">
            <a:spAutoFit/>
          </a:bodyPr>
          <a:lstStyle/>
          <a:p>
            <a:endParaRPr lang="tr-TR" dirty="0" smtClean="0">
              <a:latin typeface="+mn-lt"/>
            </a:endParaRPr>
          </a:p>
          <a:p>
            <a:r>
              <a:rPr lang="tr-TR" sz="2000" dirty="0" smtClean="0">
                <a:latin typeface="+mn-lt"/>
              </a:rPr>
              <a:t>Bu </a:t>
            </a:r>
            <a:r>
              <a:rPr lang="tr-TR" sz="2000" dirty="0">
                <a:latin typeface="+mn-lt"/>
              </a:rPr>
              <a:t>Yönetmeliğin;</a:t>
            </a:r>
          </a:p>
          <a:p>
            <a:r>
              <a:rPr lang="tr-TR" sz="2000" dirty="0">
                <a:latin typeface="+mn-lt"/>
              </a:rPr>
              <a:t>a) 6 </a:t>
            </a:r>
            <a:r>
              <a:rPr lang="tr-TR" sz="2000" dirty="0" err="1">
                <a:latin typeface="+mn-lt"/>
              </a:rPr>
              <a:t>ncı</a:t>
            </a:r>
            <a:r>
              <a:rPr lang="tr-TR" sz="2000" dirty="0">
                <a:latin typeface="+mn-lt"/>
              </a:rPr>
              <a:t> maddesinin üçüncü fıkrası, 9 uncu maddesinin altıncı fıkrası, 13 üncü maddesinin dördüncü fıkrası ile geçici 1 inci ve geçici 2 </a:t>
            </a:r>
            <a:r>
              <a:rPr lang="tr-TR" sz="2000" dirty="0" err="1">
                <a:latin typeface="+mn-lt"/>
              </a:rPr>
              <a:t>nci</a:t>
            </a:r>
            <a:r>
              <a:rPr lang="tr-TR" sz="2000" dirty="0">
                <a:latin typeface="+mn-lt"/>
              </a:rPr>
              <a:t> maddeleri  </a:t>
            </a:r>
          </a:p>
        </p:txBody>
      </p:sp>
      <p:pic>
        <p:nvPicPr>
          <p:cNvPr id="148482" name="Picture 2" descr="C:\Users\info-bilgisayar\Desktop\mevzuat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05875"/>
            <a:ext cx="4464496" cy="6391477"/>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flipH="1">
            <a:off x="419760" y="4513419"/>
            <a:ext cx="3335927" cy="1969770"/>
          </a:xfrm>
          <a:prstGeom prst="rect">
            <a:avLst/>
          </a:prstGeom>
          <a:noFill/>
        </p:spPr>
        <p:txBody>
          <a:bodyPr wrap="square" rtlCol="0">
            <a:spAutoFit/>
          </a:bodyPr>
          <a:lstStyle/>
          <a:p>
            <a:r>
              <a:rPr lang="tr-TR" sz="2000" dirty="0" smtClean="0">
                <a:latin typeface="+mn-lt"/>
              </a:rPr>
              <a:t>b)Diğer </a:t>
            </a:r>
            <a:r>
              <a:rPr lang="tr-TR" sz="2000" dirty="0">
                <a:latin typeface="+mn-lt"/>
              </a:rPr>
              <a:t>maddeleri ise </a:t>
            </a:r>
            <a:endParaRPr lang="tr-TR" sz="2000" dirty="0" smtClean="0">
              <a:latin typeface="+mn-lt"/>
            </a:endParaRPr>
          </a:p>
          <a:p>
            <a:endParaRPr lang="tr-TR" sz="2000" dirty="0">
              <a:latin typeface="+mn-lt"/>
            </a:endParaRPr>
          </a:p>
          <a:p>
            <a:r>
              <a:rPr lang="tr-TR" sz="2400" b="1" dirty="0" smtClean="0">
                <a:effectLst>
                  <a:outerShdw blurRad="38100" dist="38100" dir="2700000" algn="tl">
                    <a:srgbClr val="000000">
                      <a:alpha val="43137"/>
                    </a:srgbClr>
                  </a:outerShdw>
                </a:effectLst>
                <a:latin typeface="+mn-lt"/>
              </a:rPr>
              <a:t>   </a:t>
            </a:r>
            <a:endParaRPr lang="tr-TR" sz="2400" b="1" dirty="0">
              <a:effectLst>
                <a:outerShdw blurRad="38100" dist="38100" dir="2700000" algn="tl">
                  <a:srgbClr val="000000">
                    <a:alpha val="43137"/>
                  </a:srgbClr>
                </a:outerShdw>
              </a:effectLst>
              <a:latin typeface="+mn-lt"/>
            </a:endParaRPr>
          </a:p>
          <a:p>
            <a:endParaRPr lang="tr-TR" sz="2000" dirty="0" smtClean="0">
              <a:latin typeface="+mn-lt"/>
            </a:endParaRPr>
          </a:p>
          <a:p>
            <a:r>
              <a:rPr lang="tr-TR" sz="2000" dirty="0">
                <a:latin typeface="+mn-lt"/>
              </a:rPr>
              <a:t> </a:t>
            </a:r>
            <a:r>
              <a:rPr lang="tr-TR" sz="2000" dirty="0" smtClean="0">
                <a:latin typeface="+mn-lt"/>
              </a:rPr>
              <a:t>   yürürlüğe </a:t>
            </a:r>
            <a:r>
              <a:rPr lang="tr-TR" sz="2000" dirty="0">
                <a:latin typeface="+mn-lt"/>
              </a:rPr>
              <a:t>girer.</a:t>
            </a:r>
          </a:p>
          <a:p>
            <a:endParaRPr lang="tr-TR" dirty="0"/>
          </a:p>
        </p:txBody>
      </p:sp>
      <p:sp>
        <p:nvSpPr>
          <p:cNvPr id="5" name="Metin kutusu 4"/>
          <p:cNvSpPr txBox="1"/>
          <p:nvPr/>
        </p:nvSpPr>
        <p:spPr>
          <a:xfrm>
            <a:off x="251518" y="733244"/>
            <a:ext cx="4752529" cy="400110"/>
          </a:xfrm>
          <a:prstGeom prst="rect">
            <a:avLst/>
          </a:prstGeom>
          <a:noFill/>
        </p:spPr>
        <p:txBody>
          <a:bodyPr wrap="square" rtlCol="0">
            <a:spAutoFit/>
          </a:bodyPr>
          <a:lstStyle/>
          <a:p>
            <a:r>
              <a:rPr lang="tr-TR" sz="2000" b="1" dirty="0" smtClean="0">
                <a:solidFill>
                  <a:srgbClr val="002060"/>
                </a:solidFill>
                <a:effectLst>
                  <a:outerShdw blurRad="38100" dist="38100" dir="2700000" algn="tl">
                    <a:srgbClr val="000000">
                      <a:alpha val="43137"/>
                    </a:srgbClr>
                  </a:outerShdw>
                </a:effectLst>
              </a:rPr>
              <a:t>Madde </a:t>
            </a:r>
            <a:r>
              <a:rPr lang="tr-TR" sz="2000" b="1" dirty="0">
                <a:solidFill>
                  <a:srgbClr val="002060"/>
                </a:solidFill>
                <a:effectLst>
                  <a:outerShdw blurRad="38100" dist="38100" dir="2700000" algn="tl">
                    <a:srgbClr val="000000">
                      <a:alpha val="43137"/>
                    </a:srgbClr>
                  </a:outerShdw>
                </a:effectLst>
              </a:rPr>
              <a:t>18- </a:t>
            </a:r>
            <a:r>
              <a:rPr lang="tr-TR" sz="2000" b="1" dirty="0" smtClean="0">
                <a:solidFill>
                  <a:srgbClr val="002060"/>
                </a:solidFill>
                <a:effectLst>
                  <a:outerShdw blurRad="38100" dist="38100" dir="2700000" algn="tl">
                    <a:srgbClr val="000000">
                      <a:alpha val="43137"/>
                    </a:srgbClr>
                  </a:outerShdw>
                </a:effectLst>
              </a:rPr>
              <a:t>YÜRÜRLÜLÜK</a:t>
            </a:r>
            <a:endParaRPr lang="tr-TR" sz="2000" dirty="0">
              <a:solidFill>
                <a:srgbClr val="002060"/>
              </a:solidFill>
              <a:effectLst>
                <a:outerShdw blurRad="38100" dist="38100" dir="2700000" algn="tl">
                  <a:srgbClr val="000000">
                    <a:alpha val="43137"/>
                  </a:srgbClr>
                </a:outerShdw>
              </a:effectLst>
            </a:endParaRPr>
          </a:p>
        </p:txBody>
      </p:sp>
      <p:sp>
        <p:nvSpPr>
          <p:cNvPr id="6" name="Metin kutusu 5"/>
          <p:cNvSpPr txBox="1"/>
          <p:nvPr/>
        </p:nvSpPr>
        <p:spPr>
          <a:xfrm>
            <a:off x="1000962" y="3349346"/>
            <a:ext cx="2985113" cy="800219"/>
          </a:xfrm>
          <a:prstGeom prst="rect">
            <a:avLst/>
          </a:prstGeom>
          <a:noFill/>
        </p:spPr>
        <p:txBody>
          <a:bodyPr wrap="none" rtlCol="0">
            <a:spAutoFit/>
          </a:bodyPr>
          <a:lstStyle/>
          <a:p>
            <a:r>
              <a:rPr lang="tr-TR" sz="2800" b="1" dirty="0">
                <a:effectLst>
                  <a:outerShdw blurRad="38100" dist="38100" dir="2700000" algn="tl">
                    <a:srgbClr val="000000">
                      <a:alpha val="43137"/>
                    </a:srgbClr>
                  </a:outerShdw>
                </a:effectLst>
              </a:rPr>
              <a:t>yayımı tarihinde</a:t>
            </a:r>
            <a:r>
              <a:rPr lang="tr-TR" b="1" dirty="0">
                <a:effectLst>
                  <a:outerShdw blurRad="38100" dist="38100" dir="2700000" algn="tl">
                    <a:srgbClr val="000000">
                      <a:alpha val="43137"/>
                    </a:srgbClr>
                  </a:outerShdw>
                </a:effectLst>
              </a:rPr>
              <a:t>,</a:t>
            </a:r>
          </a:p>
          <a:p>
            <a:endParaRPr lang="tr-TR" dirty="0"/>
          </a:p>
        </p:txBody>
      </p:sp>
      <p:sp>
        <p:nvSpPr>
          <p:cNvPr id="8" name="Metin kutusu 7"/>
          <p:cNvSpPr txBox="1"/>
          <p:nvPr/>
        </p:nvSpPr>
        <p:spPr>
          <a:xfrm>
            <a:off x="683568" y="4941168"/>
            <a:ext cx="3302507" cy="800219"/>
          </a:xfrm>
          <a:prstGeom prst="rect">
            <a:avLst/>
          </a:prstGeom>
          <a:noFill/>
        </p:spPr>
        <p:txBody>
          <a:bodyPr wrap="none" rtlCol="0">
            <a:spAutoFit/>
          </a:bodyPr>
          <a:lstStyle/>
          <a:p>
            <a:r>
              <a:rPr lang="tr-TR" sz="2800" b="1" dirty="0" smtClean="0">
                <a:solidFill>
                  <a:srgbClr val="FF0000"/>
                </a:solidFill>
                <a:effectLst>
                  <a:outerShdw blurRad="38100" dist="38100" dir="2700000" algn="tl">
                    <a:srgbClr val="000000">
                      <a:alpha val="43137"/>
                    </a:srgbClr>
                  </a:outerShdw>
                </a:effectLst>
              </a:rPr>
              <a:t>1/1/2018 tarihinde</a:t>
            </a:r>
            <a:r>
              <a:rPr lang="tr-TR" sz="2800" b="1" dirty="0">
                <a:solidFill>
                  <a:srgbClr val="FF0000"/>
                </a:solidFill>
                <a:effectLst>
                  <a:outerShdw blurRad="38100" dist="38100" dir="2700000" algn="tl">
                    <a:srgbClr val="000000">
                      <a:alpha val="43137"/>
                    </a:srgbClr>
                  </a:outerShdw>
                </a:effectLst>
              </a:rPr>
              <a:t>,</a:t>
            </a:r>
          </a:p>
          <a:p>
            <a:endParaRPr lang="tr-TR" dirty="0"/>
          </a:p>
        </p:txBody>
      </p:sp>
    </p:spTree>
    <p:extLst>
      <p:ext uri="{BB962C8B-B14F-4D97-AF65-F5344CB8AC3E}">
        <p14:creationId xmlns:p14="http://schemas.microsoft.com/office/powerpoint/2010/main" val="187774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0" nodeType="clickEffect">
                                  <p:stCondLst>
                                    <p:cond delay="0"/>
                                  </p:stCondLst>
                                  <p:childTnLst>
                                    <p:animScale>
                                      <p:cBhvr>
                                        <p:cTn id="1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28986" y="1052736"/>
            <a:ext cx="7156577" cy="2554545"/>
          </a:xfrm>
          <a:prstGeom prst="rect">
            <a:avLst/>
          </a:prstGeom>
        </p:spPr>
        <p:txBody>
          <a:bodyPr wrap="square">
            <a:spAutoFit/>
          </a:bodyPr>
          <a:lstStyle/>
          <a:p>
            <a:pPr algn="just"/>
            <a:r>
              <a:rPr lang="tr-TR" sz="2000" b="1" dirty="0" smtClean="0">
                <a:latin typeface="+mn-lt"/>
              </a:rPr>
              <a:t>MADDE 6- </a:t>
            </a:r>
            <a:r>
              <a:rPr lang="tr-TR" sz="2000" b="1" dirty="0">
                <a:latin typeface="+mn-lt"/>
              </a:rPr>
              <a:t>“(3)</a:t>
            </a:r>
            <a:r>
              <a:rPr lang="tr-TR" sz="2000" dirty="0">
                <a:latin typeface="+mn-lt"/>
              </a:rPr>
              <a:t> Türk Silahlı Kuvvetleri, Emniyet Genel Müdürlüğü, Jandarma Genel Komutanlığı ve Milli İstihbarat Teşkilatı envanterinde bulunan motorlu taşıtların egzoz gazı emisyon ölçümleri, bu Yönetmelikte ve TS 13231 Standardında tanımlanan ölçüm sürelerine, ölçüm usul ve esaslarına uygun olarak kurumların kendilerine ait egzoz gazı emisyon ölçüm cihazları ile yapılır. Ölçümler, egzoz gazı emisyon ölçümü takip sistemine kayıt edilmez.” Hükmü, </a:t>
            </a:r>
          </a:p>
        </p:txBody>
      </p:sp>
      <p:sp>
        <p:nvSpPr>
          <p:cNvPr id="4" name="Metin kutusu 3"/>
          <p:cNvSpPr txBox="1"/>
          <p:nvPr/>
        </p:nvSpPr>
        <p:spPr>
          <a:xfrm>
            <a:off x="395536" y="260648"/>
            <a:ext cx="7975462" cy="1200329"/>
          </a:xfrm>
          <a:prstGeom prst="rect">
            <a:avLst/>
          </a:prstGeom>
          <a:noFill/>
        </p:spPr>
        <p:txBody>
          <a:bodyPr wrap="square" rtlCol="0">
            <a:spAutoFit/>
          </a:bodyPr>
          <a:lstStyle/>
          <a:p>
            <a:r>
              <a:rPr lang="tr-TR" sz="2400" b="1" dirty="0" smtClean="0">
                <a:solidFill>
                  <a:srgbClr val="002060"/>
                </a:solidFill>
                <a:effectLst>
                  <a:outerShdw blurRad="38100" dist="38100" dir="2700000" algn="tl">
                    <a:srgbClr val="000000">
                      <a:alpha val="43137"/>
                    </a:srgbClr>
                  </a:outerShdw>
                </a:effectLst>
                <a:latin typeface="+mn-lt"/>
              </a:rPr>
              <a:t>Egzoz </a:t>
            </a:r>
            <a:r>
              <a:rPr lang="tr-TR" sz="2400" b="1" dirty="0">
                <a:solidFill>
                  <a:srgbClr val="002060"/>
                </a:solidFill>
                <a:effectLst>
                  <a:outerShdw blurRad="38100" dist="38100" dir="2700000" algn="tl">
                    <a:srgbClr val="000000">
                      <a:alpha val="43137"/>
                    </a:srgbClr>
                  </a:outerShdw>
                </a:effectLst>
                <a:latin typeface="+mn-lt"/>
              </a:rPr>
              <a:t>gazı emisyon ölçümüne tabi motorlu taşıtlar ve ölçüm süreleri</a:t>
            </a:r>
          </a:p>
          <a:p>
            <a:r>
              <a:rPr lang="tr-TR" sz="2400" dirty="0" smtClean="0">
                <a:solidFill>
                  <a:srgbClr val="002060"/>
                </a:solidFill>
                <a:latin typeface="+mn-lt"/>
              </a:rPr>
              <a:t> </a:t>
            </a:r>
            <a:endParaRPr lang="tr-TR" sz="2400" dirty="0">
              <a:solidFill>
                <a:srgbClr val="002060"/>
              </a:solidFill>
              <a:latin typeface="+mn-lt"/>
            </a:endParaRPr>
          </a:p>
        </p:txBody>
      </p:sp>
      <p:pic>
        <p:nvPicPr>
          <p:cNvPr id="153602" name="Picture 2" descr="C:\Users\info-bilgisayar\Desktop\abdye-de-askeri-arac-satiyoruz-_7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392" y="3623103"/>
            <a:ext cx="6381750" cy="29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39116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4"/>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73264" y="2097602"/>
            <a:ext cx="7848872" cy="1631216"/>
          </a:xfrm>
          <a:prstGeom prst="rect">
            <a:avLst/>
          </a:prstGeom>
        </p:spPr>
        <p:txBody>
          <a:bodyPr wrap="square">
            <a:spAutoFit/>
          </a:bodyPr>
          <a:lstStyle/>
          <a:p>
            <a:pPr lvl="0" algn="just"/>
            <a:r>
              <a:rPr lang="tr-TR" sz="2000" b="1" dirty="0" smtClean="0">
                <a:latin typeface="+mn-lt"/>
              </a:rPr>
              <a:t>MADDE 9- </a:t>
            </a:r>
            <a:r>
              <a:rPr lang="tr-TR" sz="2000" dirty="0"/>
              <a:t>(</a:t>
            </a:r>
            <a:r>
              <a:rPr lang="tr-TR" sz="2000" dirty="0">
                <a:latin typeface="+mn-lt"/>
              </a:rPr>
              <a:t>6) </a:t>
            </a:r>
            <a:r>
              <a:rPr lang="tr-TR" sz="2000" dirty="0" smtClean="0">
                <a:latin typeface="+mn-lt"/>
              </a:rPr>
              <a:t>«Emniyet </a:t>
            </a:r>
            <a:r>
              <a:rPr lang="tr-TR" sz="2000" dirty="0">
                <a:latin typeface="+mn-lt"/>
              </a:rPr>
              <a:t>Genel Müdürlüğü, Türk Silahlı Kuvvetleri, Jandarma Genel Komutanlığı ve Milli İstihbarat Teşkilatı envanterinde bulunan taşıtların egzoz gazı emisyon ölçümlerinin yapılması için ikinci fıkrada belirtilen </a:t>
            </a:r>
            <a:r>
              <a:rPr lang="tr-TR" sz="2000" dirty="0" smtClean="0">
                <a:latin typeface="+mn-lt"/>
              </a:rPr>
              <a:t>belgeler  (Yetkilendirilecek Egzoz Gazı Emisyonu Ölçüm İstasyonlarından talep edilen belgeler) talep edilmez»  Hükmü</a:t>
            </a:r>
            <a:r>
              <a:rPr lang="tr-TR" sz="2000" dirty="0">
                <a:latin typeface="+mn-lt"/>
              </a:rPr>
              <a:t>, </a:t>
            </a:r>
          </a:p>
        </p:txBody>
      </p:sp>
      <p:sp>
        <p:nvSpPr>
          <p:cNvPr id="4" name="Metin kutusu 3"/>
          <p:cNvSpPr txBox="1"/>
          <p:nvPr/>
        </p:nvSpPr>
        <p:spPr>
          <a:xfrm>
            <a:off x="445272" y="491188"/>
            <a:ext cx="7776864" cy="1569660"/>
          </a:xfrm>
          <a:prstGeom prst="rect">
            <a:avLst/>
          </a:prstGeom>
          <a:noFill/>
        </p:spPr>
        <p:txBody>
          <a:bodyPr wrap="square" rtlCol="0">
            <a:spAutoFit/>
          </a:bodyPr>
          <a:lstStyle/>
          <a:p>
            <a:pPr algn="just"/>
            <a:r>
              <a:rPr lang="tr-TR" sz="2400" b="1" dirty="0">
                <a:solidFill>
                  <a:srgbClr val="002060"/>
                </a:solidFill>
                <a:effectLst>
                  <a:outerShdw blurRad="38100" dist="38100" dir="2700000" algn="tl">
                    <a:srgbClr val="000000">
                      <a:alpha val="43137"/>
                    </a:srgbClr>
                  </a:outerShdw>
                </a:effectLst>
                <a:latin typeface="+mn-lt"/>
              </a:rPr>
              <a:t>Egzoz gazı emisyon ölçüm yetki belgesinin verilmesi, kullanılması ve yetkili egzoz gazı emisyon ölçüm istasyonlarında bulunması gereken fiziki şartlara ilişkin kriterler</a:t>
            </a:r>
            <a:r>
              <a:rPr lang="tr-TR" sz="2400" b="1" dirty="0" smtClean="0">
                <a:solidFill>
                  <a:srgbClr val="002060"/>
                </a:solidFill>
                <a:effectLst>
                  <a:outerShdw blurRad="38100" dist="38100" dir="2700000" algn="tl">
                    <a:srgbClr val="000000">
                      <a:alpha val="43137"/>
                    </a:srgbClr>
                  </a:outerShdw>
                </a:effectLst>
                <a:latin typeface="+mn-lt"/>
              </a:rPr>
              <a:t> </a:t>
            </a:r>
            <a:endParaRPr lang="tr-TR" sz="2400" b="1" dirty="0">
              <a:solidFill>
                <a:srgbClr val="002060"/>
              </a:solidFill>
              <a:effectLst>
                <a:outerShdw blurRad="38100" dist="38100" dir="2700000" algn="tl">
                  <a:srgbClr val="000000">
                    <a:alpha val="43137"/>
                  </a:srgbClr>
                </a:outerShdw>
              </a:effectLst>
              <a:latin typeface="+mn-lt"/>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757703"/>
            <a:ext cx="3308128" cy="2890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22163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4"/>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2574" y="509041"/>
            <a:ext cx="2634311" cy="461665"/>
          </a:xfrm>
          <a:prstGeom prst="rect">
            <a:avLst/>
          </a:prstGeom>
        </p:spPr>
        <p:txBody>
          <a:bodyPr wrap="none">
            <a:spAutoFit/>
          </a:bodyPr>
          <a:lstStyle/>
          <a:p>
            <a:r>
              <a:rPr lang="tr-TR" sz="2400" b="1" dirty="0">
                <a:solidFill>
                  <a:srgbClr val="002060"/>
                </a:solidFill>
                <a:effectLst>
                  <a:outerShdw blurRad="38100" dist="38100" dir="2700000" algn="tl">
                    <a:srgbClr val="000000">
                      <a:alpha val="43137"/>
                    </a:srgbClr>
                  </a:outerShdw>
                </a:effectLst>
                <a:latin typeface="+mn-lt"/>
              </a:rPr>
              <a:t>Taşıtların denetimi </a:t>
            </a:r>
          </a:p>
        </p:txBody>
      </p:sp>
      <p:sp>
        <p:nvSpPr>
          <p:cNvPr id="3" name="Dikdörtgen 2"/>
          <p:cNvSpPr/>
          <p:nvPr/>
        </p:nvSpPr>
        <p:spPr>
          <a:xfrm>
            <a:off x="417503" y="1268760"/>
            <a:ext cx="8280920" cy="1631216"/>
          </a:xfrm>
          <a:prstGeom prst="rect">
            <a:avLst/>
          </a:prstGeom>
        </p:spPr>
        <p:txBody>
          <a:bodyPr wrap="square">
            <a:spAutoFit/>
          </a:bodyPr>
          <a:lstStyle/>
          <a:p>
            <a:pPr lvl="0"/>
            <a:r>
              <a:rPr lang="tr-TR" sz="2000" b="1" dirty="0">
                <a:latin typeface="+mn-lt"/>
              </a:rPr>
              <a:t>MADDE </a:t>
            </a:r>
            <a:r>
              <a:rPr lang="tr-TR" sz="2000" b="1" dirty="0" smtClean="0">
                <a:latin typeface="+mn-lt"/>
              </a:rPr>
              <a:t>13- «</a:t>
            </a:r>
            <a:r>
              <a:rPr lang="tr-TR" sz="2000" dirty="0" smtClean="0">
                <a:latin typeface="+mn-lt"/>
              </a:rPr>
              <a:t>(</a:t>
            </a:r>
            <a:r>
              <a:rPr lang="tr-TR" sz="2000" dirty="0">
                <a:latin typeface="+mn-lt"/>
              </a:rPr>
              <a:t>4)</a:t>
            </a:r>
            <a:r>
              <a:rPr lang="tr-TR" sz="2000" b="1" dirty="0">
                <a:latin typeface="+mn-lt"/>
              </a:rPr>
              <a:t> </a:t>
            </a:r>
            <a:r>
              <a:rPr lang="tr-TR" sz="2000" dirty="0">
                <a:latin typeface="+mn-lt"/>
              </a:rPr>
              <a:t>Türk Silahlı Kuvvetleri, Emniyet Genel Müdürlüğü, Jandarma Genel Komutanlığı ve Milli İstihbarat Teşkilatı envanterinde bulunan taşıtların ölçümün yapıldığına dair ölçüm raporunun taşıtta bulundurulması esastır</a:t>
            </a:r>
            <a:r>
              <a:rPr lang="tr-TR" sz="2000" dirty="0" smtClean="0">
                <a:latin typeface="+mn-lt"/>
              </a:rPr>
              <a:t>.» Hükmü</a:t>
            </a:r>
            <a:endParaRPr lang="tr-TR" sz="2000" dirty="0">
              <a:latin typeface="+mn-lt"/>
            </a:endParaRPr>
          </a:p>
          <a:p>
            <a:r>
              <a:rPr lang="tr-TR" sz="2000" b="1" dirty="0" smtClean="0">
                <a:latin typeface="+mn-lt"/>
              </a:rPr>
              <a:t> </a:t>
            </a:r>
            <a:endParaRPr lang="tr-TR" sz="2000" dirty="0">
              <a:latin typeface="+mn-lt"/>
            </a:endParaRPr>
          </a:p>
        </p:txBody>
      </p:sp>
      <p:pic>
        <p:nvPicPr>
          <p:cNvPr id="154626" name="Picture 2" descr="C:\Users\info-bilgisayar\Desktop\trafikte-egzos-gazi-denetimi-basladi-h14148504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401" y="3212976"/>
            <a:ext cx="5953125" cy="298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1600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778278"/>
            <a:ext cx="6840760" cy="461665"/>
          </a:xfrm>
          <a:prstGeom prst="rect">
            <a:avLst/>
          </a:prstGeom>
        </p:spPr>
        <p:txBody>
          <a:bodyPr wrap="square">
            <a:spAutoFit/>
          </a:bodyPr>
          <a:lstStyle/>
          <a:p>
            <a:r>
              <a:rPr lang="tr-TR" sz="2400" b="1" dirty="0">
                <a:solidFill>
                  <a:srgbClr val="002060"/>
                </a:solidFill>
                <a:effectLst>
                  <a:outerShdw blurRad="38100" dist="38100" dir="2700000" algn="tl">
                    <a:srgbClr val="000000">
                      <a:alpha val="43137"/>
                    </a:srgbClr>
                  </a:outerShdw>
                </a:effectLst>
                <a:latin typeface="+mn-lt"/>
              </a:rPr>
              <a:t>Mevcut belgelerin geçerlilik süresi </a:t>
            </a:r>
          </a:p>
        </p:txBody>
      </p:sp>
      <p:sp>
        <p:nvSpPr>
          <p:cNvPr id="3" name="Dikdörtgen 2"/>
          <p:cNvSpPr/>
          <p:nvPr/>
        </p:nvSpPr>
        <p:spPr>
          <a:xfrm>
            <a:off x="3727722" y="1685160"/>
            <a:ext cx="4824536" cy="4093428"/>
          </a:xfrm>
          <a:prstGeom prst="rect">
            <a:avLst/>
          </a:prstGeom>
        </p:spPr>
        <p:txBody>
          <a:bodyPr wrap="square">
            <a:spAutoFit/>
          </a:bodyPr>
          <a:lstStyle/>
          <a:p>
            <a:pPr lvl="0"/>
            <a:r>
              <a:rPr lang="tr-TR" sz="2000" b="1" dirty="0">
                <a:latin typeface="+mn-lt"/>
              </a:rPr>
              <a:t>GEÇİCİ </a:t>
            </a:r>
            <a:r>
              <a:rPr lang="tr-TR" sz="2000" b="1" dirty="0" smtClean="0">
                <a:latin typeface="+mn-lt"/>
              </a:rPr>
              <a:t>MADDE 1</a:t>
            </a:r>
          </a:p>
          <a:p>
            <a:pPr lvl="0"/>
            <a:endParaRPr lang="tr-TR" sz="2000" b="1" dirty="0" smtClean="0">
              <a:latin typeface="+mn-lt"/>
            </a:endParaRPr>
          </a:p>
          <a:p>
            <a:pPr lvl="0"/>
            <a:r>
              <a:rPr lang="tr-TR" sz="2000" dirty="0" smtClean="0">
                <a:latin typeface="+mn-lt"/>
              </a:rPr>
              <a:t>(1) Bu </a:t>
            </a:r>
            <a:r>
              <a:rPr lang="tr-TR" sz="2000" dirty="0">
                <a:latin typeface="+mn-lt"/>
              </a:rPr>
              <a:t>Yönetmeliğin yayımı tarihinden önce verilmiş olan egzoz gazı emisyon ölçüm yetki belgeleri</a:t>
            </a:r>
            <a:r>
              <a:rPr lang="tr-TR" sz="2000" dirty="0">
                <a:solidFill>
                  <a:srgbClr val="FF0000"/>
                </a:solidFill>
                <a:latin typeface="+mn-lt"/>
              </a:rPr>
              <a:t>, 1/9/2017 tarihine kadar TS 13231 Standardı kapsamında belge alınması halinde, yetki belgesinde belirtilen sürenin sonuna kadar geçerlidir. </a:t>
            </a:r>
            <a:endParaRPr lang="tr-TR" sz="2000" dirty="0" smtClean="0">
              <a:solidFill>
                <a:srgbClr val="FF0000"/>
              </a:solidFill>
              <a:latin typeface="+mn-lt"/>
            </a:endParaRPr>
          </a:p>
          <a:p>
            <a:pPr lvl="0"/>
            <a:r>
              <a:rPr lang="tr-TR" sz="2000" dirty="0" smtClean="0">
                <a:latin typeface="+mn-lt"/>
              </a:rPr>
              <a:t>(</a:t>
            </a:r>
            <a:r>
              <a:rPr lang="tr-TR" sz="2000" dirty="0">
                <a:latin typeface="+mn-lt"/>
              </a:rPr>
              <a:t>2) Bu Yönetmeliğin yürürlük tarihinden önce verilmiş olan egzoz gazı emisyon ölçüm pulları ruhsat üzerinde belirtilen sürenin sonuna kadar geçerlidir.</a:t>
            </a:r>
          </a:p>
          <a:p>
            <a:endParaRPr lang="tr-TR" sz="2000" dirty="0">
              <a:latin typeface="+mn-lt"/>
            </a:endParaRPr>
          </a:p>
        </p:txBody>
      </p:sp>
      <p:pic>
        <p:nvPicPr>
          <p:cNvPr id="155650" name="Picture 2" descr="C:\Users\info-bilgisayar\Desktop\f36e205b3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3027086" cy="4221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98048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476672"/>
            <a:ext cx="3050707" cy="461665"/>
          </a:xfrm>
          <a:prstGeom prst="rect">
            <a:avLst/>
          </a:prstGeom>
        </p:spPr>
        <p:txBody>
          <a:bodyPr wrap="none">
            <a:spAutoFit/>
          </a:bodyPr>
          <a:lstStyle/>
          <a:p>
            <a:r>
              <a:rPr lang="tr-TR" sz="2400" b="1" dirty="0">
                <a:solidFill>
                  <a:srgbClr val="002060"/>
                </a:solidFill>
                <a:effectLst>
                  <a:outerShdw blurRad="38100" dist="38100" dir="2700000" algn="tl">
                    <a:srgbClr val="000000">
                      <a:alpha val="43137"/>
                    </a:srgbClr>
                  </a:outerShdw>
                </a:effectLst>
                <a:latin typeface="+mn-lt"/>
              </a:rPr>
              <a:t>Yeni belge başvuruları </a:t>
            </a:r>
          </a:p>
        </p:txBody>
      </p:sp>
      <p:sp>
        <p:nvSpPr>
          <p:cNvPr id="4" name="Dikdörtgen 3"/>
          <p:cNvSpPr/>
          <p:nvPr/>
        </p:nvSpPr>
        <p:spPr>
          <a:xfrm>
            <a:off x="899656" y="1406160"/>
            <a:ext cx="7776864" cy="1938992"/>
          </a:xfrm>
          <a:prstGeom prst="rect">
            <a:avLst/>
          </a:prstGeom>
        </p:spPr>
        <p:txBody>
          <a:bodyPr wrap="square">
            <a:spAutoFit/>
          </a:bodyPr>
          <a:lstStyle/>
          <a:p>
            <a:r>
              <a:rPr lang="tr-TR" sz="2400" b="1" dirty="0">
                <a:latin typeface="+mn-lt"/>
              </a:rPr>
              <a:t>GEÇİCİ MADDE 2</a:t>
            </a:r>
            <a:r>
              <a:rPr lang="tr-TR" sz="2400" dirty="0">
                <a:latin typeface="+mn-lt"/>
              </a:rPr>
              <a:t> </a:t>
            </a:r>
            <a:r>
              <a:rPr lang="tr-TR" sz="2400" dirty="0" smtClean="0">
                <a:latin typeface="+mn-lt"/>
              </a:rPr>
              <a:t>(</a:t>
            </a:r>
            <a:r>
              <a:rPr lang="tr-TR" sz="2400" dirty="0">
                <a:latin typeface="+mn-lt"/>
              </a:rPr>
              <a:t>1) Bu Yönetmeliğin yayımı tarihinden sonra yapılan yetki belgesi başvurularında Egzoz Gazı Emisyonu Kontrolü ile Benzin ve Motorin Kalitesi Yönetmeliğinin 11 inci maddesinde belirtilen hususlara ek olarak ayrıca TS 13231 Standardı kapsamında belge alma şartı aranır</a:t>
            </a:r>
            <a:r>
              <a:rPr lang="tr-TR" dirty="0"/>
              <a:t>.</a:t>
            </a:r>
          </a:p>
        </p:txBody>
      </p:sp>
      <p:sp>
        <p:nvSpPr>
          <p:cNvPr id="5" name="Dikdörtgen 4"/>
          <p:cNvSpPr/>
          <p:nvPr/>
        </p:nvSpPr>
        <p:spPr>
          <a:xfrm>
            <a:off x="1907704" y="3668831"/>
            <a:ext cx="5472608" cy="1200329"/>
          </a:xfrm>
          <a:prstGeom prst="rect">
            <a:avLst/>
          </a:prstGeom>
        </p:spPr>
        <p:txBody>
          <a:bodyPr wrap="square">
            <a:spAutoFit/>
          </a:bodyPr>
          <a:lstStyle/>
          <a:p>
            <a:r>
              <a:rPr lang="tr-TR" b="1" dirty="0"/>
              <a:t> </a:t>
            </a:r>
            <a:r>
              <a:rPr lang="tr-TR" sz="3600" dirty="0" smtClean="0">
                <a:solidFill>
                  <a:srgbClr val="FF0000"/>
                </a:solidFill>
                <a:effectLst>
                  <a:outerShdw blurRad="38100" dist="38100" dir="2700000" algn="tl">
                    <a:srgbClr val="000000">
                      <a:alpha val="43137"/>
                    </a:srgbClr>
                  </a:outerShdw>
                </a:effectLst>
              </a:rPr>
              <a:t> </a:t>
            </a:r>
            <a:r>
              <a:rPr lang="tr-TR" sz="3600" b="1" u="sng" dirty="0">
                <a:solidFill>
                  <a:srgbClr val="FF0000"/>
                </a:solidFill>
                <a:effectLst>
                  <a:outerShdw blurRad="38100" dist="38100" dir="2700000" algn="tl">
                    <a:srgbClr val="000000">
                      <a:alpha val="43137"/>
                    </a:srgbClr>
                  </a:outerShdw>
                </a:effectLst>
              </a:rPr>
              <a:t>11.03.2017 tarihinde</a:t>
            </a:r>
            <a:r>
              <a:rPr lang="tr-TR" sz="3600" b="1" dirty="0">
                <a:solidFill>
                  <a:srgbClr val="FF0000"/>
                </a:solidFill>
                <a:effectLst>
                  <a:outerShdw blurRad="38100" dist="38100" dir="2700000" algn="tl">
                    <a:srgbClr val="000000">
                      <a:alpha val="43137"/>
                    </a:srgbClr>
                  </a:outerShdw>
                </a:effectLst>
              </a:rPr>
              <a:t> </a:t>
            </a:r>
            <a:endParaRPr lang="tr-TR" sz="3600" b="1" dirty="0" smtClean="0">
              <a:solidFill>
                <a:srgbClr val="FF0000"/>
              </a:solidFill>
              <a:effectLst>
                <a:outerShdw blurRad="38100" dist="38100" dir="2700000" algn="tl">
                  <a:srgbClr val="000000">
                    <a:alpha val="43137"/>
                  </a:srgbClr>
                </a:outerShdw>
              </a:effectLst>
            </a:endParaRPr>
          </a:p>
          <a:p>
            <a:r>
              <a:rPr lang="tr-TR" sz="3600" b="1" dirty="0">
                <a:solidFill>
                  <a:srgbClr val="FF0000"/>
                </a:solidFill>
                <a:effectLst>
                  <a:outerShdw blurRad="38100" dist="38100" dir="2700000" algn="tl">
                    <a:srgbClr val="000000">
                      <a:alpha val="43137"/>
                    </a:srgbClr>
                  </a:outerShdw>
                </a:effectLst>
              </a:rPr>
              <a:t> </a:t>
            </a:r>
            <a:r>
              <a:rPr lang="tr-TR" sz="3600" b="1" dirty="0" smtClean="0">
                <a:solidFill>
                  <a:srgbClr val="FF0000"/>
                </a:solidFill>
                <a:effectLst>
                  <a:outerShdw blurRad="38100" dist="38100" dir="2700000" algn="tl">
                    <a:srgbClr val="000000">
                      <a:alpha val="43137"/>
                    </a:srgbClr>
                  </a:outerShdw>
                </a:effectLst>
              </a:rPr>
              <a:t> yürürlüğe </a:t>
            </a:r>
            <a:r>
              <a:rPr lang="tr-TR" sz="3600" b="1" dirty="0">
                <a:solidFill>
                  <a:srgbClr val="FF0000"/>
                </a:solidFill>
                <a:effectLst>
                  <a:outerShdw blurRad="38100" dist="38100" dir="2700000" algn="tl">
                    <a:srgbClr val="000000">
                      <a:alpha val="43137"/>
                    </a:srgbClr>
                  </a:outerShdw>
                </a:effectLst>
              </a:rPr>
              <a:t>girmiştir.</a:t>
            </a:r>
          </a:p>
        </p:txBody>
      </p:sp>
    </p:spTree>
    <p:extLst>
      <p:ext uri="{BB962C8B-B14F-4D97-AF65-F5344CB8AC3E}">
        <p14:creationId xmlns:p14="http://schemas.microsoft.com/office/powerpoint/2010/main" val="379030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grpId="0" nodeType="clickEffect">
                                  <p:stCondLst>
                                    <p:cond delay="0"/>
                                  </p:stCondLst>
                                  <p:childTnLst>
                                    <p:animScale>
                                      <p:cBhvr>
                                        <p:cTn id="15"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1860</TotalTime>
  <Words>1697</Words>
  <Application>Microsoft Office PowerPoint</Application>
  <PresentationFormat>Ekran Gösterisi (4:3)</PresentationFormat>
  <Paragraphs>143</Paragraphs>
  <Slides>29</Slides>
  <Notes>0</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asli.devrim</dc:creator>
  <cp:lastModifiedBy>Ebru Çakır</cp:lastModifiedBy>
  <cp:revision>150</cp:revision>
  <dcterms:created xsi:type="dcterms:W3CDTF">2012-05-30T13:56:41Z</dcterms:created>
  <dcterms:modified xsi:type="dcterms:W3CDTF">2017-12-25T09:17:43Z</dcterms:modified>
</cp:coreProperties>
</file>